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57" r:id="rId3"/>
    <p:sldId id="273" r:id="rId4"/>
    <p:sldId id="258" r:id="rId5"/>
    <p:sldId id="259" r:id="rId6"/>
    <p:sldId id="260" r:id="rId7"/>
    <p:sldId id="264" r:id="rId8"/>
    <p:sldId id="265" r:id="rId9"/>
    <p:sldId id="266" r:id="rId10"/>
    <p:sldId id="262" r:id="rId11"/>
    <p:sldId id="268" r:id="rId12"/>
    <p:sldId id="263" r:id="rId13"/>
    <p:sldId id="270" r:id="rId14"/>
    <p:sldId id="272"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34" autoAdjust="0"/>
  </p:normalViewPr>
  <p:slideViewPr>
    <p:cSldViewPr snapToGrid="0">
      <p:cViewPr varScale="1">
        <p:scale>
          <a:sx n="105" d="100"/>
          <a:sy n="105"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sv-SE"/>
              <a:t>Klicka här för att ändra format</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02E20741-CDFE-4F8E-B818-FAF9E0745560}" type="datetimeFigureOut">
              <a:rPr lang="sv-SE" smtClean="0"/>
              <a:t>2017-09-26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38127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sv-SE"/>
              <a:t>Klicka här för att ändra format</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sv-SE"/>
              <a:t>Klicka på ikonen för att lägga till en bild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2E20741-CDFE-4F8E-B818-FAF9E0745560}" type="datetimeFigureOut">
              <a:rPr lang="sv-SE" smtClean="0"/>
              <a:t>2017-09-26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30088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sv-SE"/>
              <a:t>Klicka här för att ändra format</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2E20741-CDFE-4F8E-B818-FAF9E0745560}" type="datetimeFigureOut">
              <a:rPr lang="sv-SE" smtClean="0"/>
              <a:t>2017-09-26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196430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sv-SE"/>
              <a:t>Klicka här för att ändra format</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sv-SE"/>
              <a:t>Klicka här för att ändra format på bakgrundstexten</a:t>
            </a:r>
          </a:p>
        </p:txBody>
      </p:sp>
      <p:sp>
        <p:nvSpPr>
          <p:cNvPr id="2" name="Date Placeholder 1"/>
          <p:cNvSpPr>
            <a:spLocks noGrp="1"/>
          </p:cNvSpPr>
          <p:nvPr>
            <p:ph type="dt" sz="half" idx="10"/>
          </p:nvPr>
        </p:nvSpPr>
        <p:spPr/>
        <p:txBody>
          <a:bodyPr/>
          <a:lstStyle/>
          <a:p>
            <a:fld id="{02E20741-CDFE-4F8E-B818-FAF9E0745560}" type="datetimeFigureOut">
              <a:rPr lang="sv-SE" smtClean="0"/>
              <a:t>2017-09-26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266327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2E20741-CDFE-4F8E-B818-FAF9E0745560}" type="datetimeFigureOut">
              <a:rPr lang="sv-SE" smtClean="0"/>
              <a:t>2017-09-26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317035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2E20741-CDFE-4F8E-B818-FAF9E0745560}" type="datetimeFigureOut">
              <a:rPr lang="sv-SE" smtClean="0"/>
              <a:t>2017-09-26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124479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sv-SE"/>
              <a:t>Klicka här för att ändra format</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2E20741-CDFE-4F8E-B818-FAF9E0745560}" type="datetimeFigureOut">
              <a:rPr lang="sv-SE" smtClean="0"/>
              <a:t>2017-09-26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238984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sv-SE"/>
              <a:t>Klicka här för att ändra format</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2E20741-CDFE-4F8E-B818-FAF9E0745560}" type="datetimeFigureOut">
              <a:rPr lang="sv-SE" smtClean="0"/>
              <a:t>2017-09-26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214412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2E20741-CDFE-4F8E-B818-FAF9E0745560}" type="datetimeFigureOut">
              <a:rPr lang="sv-SE" smtClean="0"/>
              <a:t>2017-09-26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320550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2E20741-CDFE-4F8E-B818-FAF9E0745560}" type="datetimeFigureOut">
              <a:rPr lang="sv-SE" smtClean="0"/>
              <a:t>2017-09-26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417163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02E20741-CDFE-4F8E-B818-FAF9E0745560}" type="datetimeFigureOut">
              <a:rPr lang="sv-SE" smtClean="0"/>
              <a:t>2017-09-26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62026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20741-CDFE-4F8E-B818-FAF9E0745560}" type="datetimeFigureOut">
              <a:rPr lang="sv-SE" smtClean="0"/>
              <a:t>2017-09-26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335045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sv-SE"/>
              <a:t>Klicka här för att ändra format</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2E20741-CDFE-4F8E-B818-FAF9E0745560}" type="datetimeFigureOut">
              <a:rPr lang="sv-SE" smtClean="0"/>
              <a:t>2017-09-26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20717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sv-SE"/>
              <a:t>Klicka här för att ändra format</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sv-SE"/>
              <a:t>Klicka på ikonen för att lägga till en bild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3885810" y="6041362"/>
            <a:ext cx="976879" cy="365125"/>
          </a:xfrm>
        </p:spPr>
        <p:txBody>
          <a:bodyPr/>
          <a:lstStyle/>
          <a:p>
            <a:fld id="{02E20741-CDFE-4F8E-B818-FAF9E0745560}" type="datetimeFigureOut">
              <a:rPr lang="sv-SE" smtClean="0"/>
              <a:t>2017-09-26</a:t>
            </a:fld>
            <a:endParaRPr lang="sv-SE"/>
          </a:p>
        </p:txBody>
      </p:sp>
      <p:sp>
        <p:nvSpPr>
          <p:cNvPr id="6" name="Footer Placeholder 5"/>
          <p:cNvSpPr>
            <a:spLocks noGrp="1"/>
          </p:cNvSpPr>
          <p:nvPr>
            <p:ph type="ftr" sz="quarter" idx="11"/>
          </p:nvPr>
        </p:nvSpPr>
        <p:spPr>
          <a:xfrm>
            <a:off x="590396" y="6041362"/>
            <a:ext cx="3295413" cy="365125"/>
          </a:xfrm>
        </p:spPr>
        <p:txBody>
          <a:bodyPr/>
          <a:lstStyle/>
          <a:p>
            <a:endParaRPr lang="sv-SE"/>
          </a:p>
        </p:txBody>
      </p:sp>
      <p:sp>
        <p:nvSpPr>
          <p:cNvPr id="7" name="Slide Number Placeholder 6"/>
          <p:cNvSpPr>
            <a:spLocks noGrp="1"/>
          </p:cNvSpPr>
          <p:nvPr>
            <p:ph type="sldNum" sz="quarter" idx="12"/>
          </p:nvPr>
        </p:nvSpPr>
        <p:spPr>
          <a:xfrm>
            <a:off x="4862689" y="5915888"/>
            <a:ext cx="1062155" cy="490599"/>
          </a:xfrm>
        </p:spPr>
        <p:txBody>
          <a:bodyPr/>
          <a:lstStyle/>
          <a:p>
            <a:fld id="{6E0AE7FE-3B5C-4154-9DAB-34E8C74E0187}" type="slidenum">
              <a:rPr lang="sv-SE" smtClean="0"/>
              <a:t>‹#›</a:t>
            </a:fld>
            <a:endParaRPr lang="sv-SE"/>
          </a:p>
        </p:txBody>
      </p:sp>
    </p:spTree>
    <p:extLst>
      <p:ext uri="{BB962C8B-B14F-4D97-AF65-F5344CB8AC3E}">
        <p14:creationId xmlns:p14="http://schemas.microsoft.com/office/powerpoint/2010/main" val="2107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sv-SE"/>
              <a:t>Klicka här för att ändra format</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sv-SE"/>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2E20741-CDFE-4F8E-B818-FAF9E0745560}" type="datetimeFigureOut">
              <a:rPr lang="sv-SE" smtClean="0"/>
              <a:t>2017-09-26</a:t>
            </a:fld>
            <a:endParaRPr lang="sv-SE"/>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E0AE7FE-3B5C-4154-9DAB-34E8C74E0187}" type="slidenum">
              <a:rPr lang="sv-SE" smtClean="0"/>
              <a:t>‹#›</a:t>
            </a:fld>
            <a:endParaRPr lang="sv-SE"/>
          </a:p>
        </p:txBody>
      </p:sp>
    </p:spTree>
    <p:extLst>
      <p:ext uri="{BB962C8B-B14F-4D97-AF65-F5344CB8AC3E}">
        <p14:creationId xmlns:p14="http://schemas.microsoft.com/office/powerpoint/2010/main" val="2416421768"/>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10001" y="1579776"/>
            <a:ext cx="10572000" cy="2971051"/>
          </a:xfrm>
        </p:spPr>
        <p:txBody>
          <a:bodyPr/>
          <a:lstStyle/>
          <a:p>
            <a:r>
              <a:rPr lang="sv-SE" sz="6000" b="1" dirty="0"/>
              <a:t>Föräldramöte</a:t>
            </a:r>
          </a:p>
        </p:txBody>
      </p:sp>
      <p:sp>
        <p:nvSpPr>
          <p:cNvPr id="3" name="Underrubrik 2"/>
          <p:cNvSpPr>
            <a:spLocks noGrp="1"/>
          </p:cNvSpPr>
          <p:nvPr>
            <p:ph type="subTitle" idx="1"/>
          </p:nvPr>
        </p:nvSpPr>
        <p:spPr/>
        <p:txBody>
          <a:bodyPr>
            <a:noAutofit/>
          </a:bodyPr>
          <a:lstStyle/>
          <a:p>
            <a:r>
              <a:rPr lang="sv-SE" sz="2800" dirty="0"/>
              <a:t>Välkomna! </a:t>
            </a:r>
          </a:p>
        </p:txBody>
      </p:sp>
    </p:spTree>
    <p:extLst>
      <p:ext uri="{BB962C8B-B14F-4D97-AF65-F5344CB8AC3E}">
        <p14:creationId xmlns:p14="http://schemas.microsoft.com/office/powerpoint/2010/main" val="387813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NATURVETENSKAP</a:t>
            </a:r>
          </a:p>
        </p:txBody>
      </p:sp>
      <p:sp>
        <p:nvSpPr>
          <p:cNvPr id="3" name="Platshållare för innehåll 2"/>
          <p:cNvSpPr>
            <a:spLocks noGrp="1"/>
          </p:cNvSpPr>
          <p:nvPr>
            <p:ph sz="half" idx="1"/>
          </p:nvPr>
        </p:nvSpPr>
        <p:spPr>
          <a:xfrm>
            <a:off x="459483" y="2630501"/>
            <a:ext cx="5876003" cy="3638763"/>
          </a:xfrm>
        </p:spPr>
        <p:txBody>
          <a:bodyPr>
            <a:noAutofit/>
          </a:bodyPr>
          <a:lstStyle/>
          <a:p>
            <a:pPr marL="0" indent="0">
              <a:buNone/>
            </a:pPr>
            <a:r>
              <a:rPr lang="sv-SE" sz="2400" u="sng" dirty="0"/>
              <a:t>Mål ur </a:t>
            </a:r>
            <a:r>
              <a:rPr lang="sv-SE" sz="2400" u="sng" dirty="0" err="1"/>
              <a:t>lpfö</a:t>
            </a:r>
            <a:r>
              <a:rPr lang="sv-SE" sz="2400" u="sng" dirty="0"/>
              <a:t>:</a:t>
            </a:r>
          </a:p>
          <a:p>
            <a:r>
              <a:rPr lang="sv-SE" sz="2000" dirty="0"/>
              <a:t>utvecklar intresse och förståelse för naturens olika kretslopp och för hur människor, natur och samhälle påverkar varandra, </a:t>
            </a:r>
          </a:p>
          <a:p>
            <a:r>
              <a:rPr lang="sv-SE" sz="2000" dirty="0"/>
              <a:t>utvecklar sin förståelse för naturvetenskap och samband i naturen, liksom sitt kunnande om växter, djur samt enkla kemiska processer och fysikaliska fenomen, </a:t>
            </a:r>
          </a:p>
          <a:p>
            <a:r>
              <a:rPr lang="sv-SE" sz="2000" dirty="0"/>
              <a:t>utvecklar sin förmåga att urskilja, utforska, dokumentera, ställa frågor om och samtala om naturvetenskap, </a:t>
            </a:r>
          </a:p>
          <a:p>
            <a:pPr marL="0" indent="0">
              <a:buNone/>
            </a:pPr>
            <a:endParaRPr lang="sv-SE" dirty="0"/>
          </a:p>
        </p:txBody>
      </p:sp>
      <p:sp>
        <p:nvSpPr>
          <p:cNvPr id="4" name="Platshållare för innehåll 3"/>
          <p:cNvSpPr>
            <a:spLocks noGrp="1"/>
          </p:cNvSpPr>
          <p:nvPr>
            <p:ph sz="half" idx="2"/>
          </p:nvPr>
        </p:nvSpPr>
        <p:spPr>
          <a:xfrm>
            <a:off x="6693601" y="2336587"/>
            <a:ext cx="5194583" cy="3638764"/>
          </a:xfrm>
        </p:spPr>
        <p:txBody>
          <a:bodyPr>
            <a:noAutofit/>
          </a:bodyPr>
          <a:lstStyle/>
          <a:p>
            <a:pPr marL="0" indent="0">
              <a:buNone/>
            </a:pPr>
            <a:r>
              <a:rPr lang="sv-SE" sz="2400" u="sng" dirty="0"/>
              <a:t>Såhär arbetar vi:</a:t>
            </a:r>
          </a:p>
          <a:p>
            <a:r>
              <a:rPr lang="sv-SE" sz="2400" dirty="0"/>
              <a:t>Pratar om allt från masken i jorden till planeterna i rymden</a:t>
            </a:r>
          </a:p>
          <a:p>
            <a:r>
              <a:rPr lang="sv-SE" sz="2400" dirty="0"/>
              <a:t>Experimenterar</a:t>
            </a:r>
          </a:p>
          <a:p>
            <a:r>
              <a:rPr lang="sv-SE" sz="2400" dirty="0"/>
              <a:t>Vi arbetar med vår närmiljö</a:t>
            </a:r>
          </a:p>
          <a:p>
            <a:r>
              <a:rPr lang="sv-SE" sz="2400" dirty="0"/>
              <a:t>Promenader till skogen</a:t>
            </a:r>
          </a:p>
          <a:p>
            <a:r>
              <a:rPr lang="sv-SE" sz="2400" dirty="0"/>
              <a:t>Diskuterar barnens upptäckter och deras tankar kring saker och ting</a:t>
            </a:r>
          </a:p>
        </p:txBody>
      </p:sp>
    </p:spTree>
    <p:extLst>
      <p:ext uri="{BB962C8B-B14F-4D97-AF65-F5344CB8AC3E}">
        <p14:creationId xmlns:p14="http://schemas.microsoft.com/office/powerpoint/2010/main" val="32645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250"/>
                                        <p:tgtEl>
                                          <p:spTgt spid="3">
                                            <p:txEl>
                                              <p:pRg st="2" end="2"/>
                                            </p:txEl>
                                          </p:spTgt>
                                        </p:tgtEl>
                                      </p:cBhvr>
                                    </p:animEffect>
                                    <p:anim calcmode="lin" valueType="num">
                                      <p:cBhvr>
                                        <p:cTn id="26"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anim calcmode="lin" valueType="num">
                                      <p:cBhvr>
                                        <p:cTn id="3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250"/>
                                        <p:tgtEl>
                                          <p:spTgt spid="4">
                                            <p:txEl>
                                              <p:pRg st="0" end="0"/>
                                            </p:txEl>
                                          </p:spTgt>
                                        </p:tgtEl>
                                      </p:cBhvr>
                                    </p:animEffect>
                                    <p:anim calcmode="lin" valueType="num">
                                      <p:cBhvr>
                                        <p:cTn id="3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250"/>
                                        <p:tgtEl>
                                          <p:spTgt spid="4">
                                            <p:txEl>
                                              <p:pRg st="1" end="1"/>
                                            </p:txEl>
                                          </p:spTgt>
                                        </p:tgtEl>
                                      </p:cBhvr>
                                    </p:animEffect>
                                    <p:anim calcmode="lin" valueType="num">
                                      <p:cBhvr>
                                        <p:cTn id="44"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250"/>
                                        <p:tgtEl>
                                          <p:spTgt spid="4">
                                            <p:txEl>
                                              <p:pRg st="2" end="2"/>
                                            </p:txEl>
                                          </p:spTgt>
                                        </p:tgtEl>
                                      </p:cBhvr>
                                    </p:animEffect>
                                    <p:anim calcmode="lin" valueType="num">
                                      <p:cBhvr>
                                        <p:cTn id="50"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9750"/>
                            </p:stCondLst>
                            <p:childTnLst>
                              <p:par>
                                <p:cTn id="53" presetID="42" presetClass="entr" presetSubtype="0"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250"/>
                                        <p:tgtEl>
                                          <p:spTgt spid="4">
                                            <p:txEl>
                                              <p:pRg st="3" end="3"/>
                                            </p:txEl>
                                          </p:spTgt>
                                        </p:tgtEl>
                                      </p:cBhvr>
                                    </p:animEffect>
                                    <p:anim calcmode="lin" valueType="num">
                                      <p:cBhvr>
                                        <p:cTn id="56"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fade">
                                      <p:cBhvr>
                                        <p:cTn id="61" dur="1250"/>
                                        <p:tgtEl>
                                          <p:spTgt spid="4">
                                            <p:txEl>
                                              <p:pRg st="4" end="4"/>
                                            </p:txEl>
                                          </p:spTgt>
                                        </p:tgtEl>
                                      </p:cBhvr>
                                    </p:animEffect>
                                    <p:anim calcmode="lin" valueType="num">
                                      <p:cBhvr>
                                        <p:cTn id="62" dur="1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3" dur="1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64" fill="hold">
                            <p:stCondLst>
                              <p:cond delay="12250"/>
                            </p:stCondLst>
                            <p:childTnLst>
                              <p:par>
                                <p:cTn id="65" presetID="42" presetClass="entr" presetSubtype="0" fill="hold" grpId="0" nodeType="after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1250"/>
                                        <p:tgtEl>
                                          <p:spTgt spid="4">
                                            <p:txEl>
                                              <p:pRg st="5" end="5"/>
                                            </p:txEl>
                                          </p:spTgt>
                                        </p:tgtEl>
                                      </p:cBhvr>
                                    </p:animEffect>
                                    <p:anim calcmode="lin" valueType="num">
                                      <p:cBhvr>
                                        <p:cTn id="68" dur="1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9" dur="1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BYGG och TEKNIK</a:t>
            </a:r>
          </a:p>
        </p:txBody>
      </p:sp>
      <p:sp>
        <p:nvSpPr>
          <p:cNvPr id="3" name="Platshållare för innehåll 2"/>
          <p:cNvSpPr>
            <a:spLocks noGrp="1"/>
          </p:cNvSpPr>
          <p:nvPr>
            <p:ph sz="half" idx="1"/>
          </p:nvPr>
        </p:nvSpPr>
        <p:spPr>
          <a:xfrm>
            <a:off x="810000" y="2548859"/>
            <a:ext cx="5185873" cy="3638763"/>
          </a:xfrm>
        </p:spPr>
        <p:txBody>
          <a:bodyPr>
            <a:noAutofit/>
          </a:bodyPr>
          <a:lstStyle/>
          <a:p>
            <a:pPr marL="0" indent="0">
              <a:buNone/>
            </a:pPr>
            <a:r>
              <a:rPr lang="sv-SE" sz="2400" u="sng" dirty="0"/>
              <a:t>Mål ur </a:t>
            </a:r>
            <a:r>
              <a:rPr lang="sv-SE" sz="2400" u="sng" dirty="0" err="1"/>
              <a:t>lpfö</a:t>
            </a:r>
            <a:r>
              <a:rPr lang="sv-SE" sz="2400" u="sng" dirty="0"/>
              <a:t>:</a:t>
            </a:r>
          </a:p>
          <a:p>
            <a:r>
              <a:rPr lang="sv-SE" sz="2400" dirty="0"/>
              <a:t>utvecklar sin förmåga att urskilja teknik i vardagen och utforska hur enkel teknik fungerar, </a:t>
            </a:r>
          </a:p>
          <a:p>
            <a:r>
              <a:rPr lang="sv-SE" sz="2400" dirty="0"/>
              <a:t>utvecklar sin förmåga att bygga, skapa och konstruera med hjälp av olika tekniker, material och redskap, och </a:t>
            </a:r>
          </a:p>
          <a:p>
            <a:endParaRPr lang="sv-SE" dirty="0"/>
          </a:p>
        </p:txBody>
      </p:sp>
      <p:sp>
        <p:nvSpPr>
          <p:cNvPr id="4" name="Platshållare för innehåll 3"/>
          <p:cNvSpPr>
            <a:spLocks noGrp="1"/>
          </p:cNvSpPr>
          <p:nvPr>
            <p:ph sz="half" idx="2"/>
          </p:nvPr>
        </p:nvSpPr>
        <p:spPr>
          <a:xfrm>
            <a:off x="6513985" y="2548858"/>
            <a:ext cx="5194583" cy="3638764"/>
          </a:xfrm>
        </p:spPr>
        <p:txBody>
          <a:bodyPr>
            <a:noAutofit/>
          </a:bodyPr>
          <a:lstStyle/>
          <a:p>
            <a:pPr marL="0" indent="0">
              <a:buNone/>
            </a:pPr>
            <a:r>
              <a:rPr lang="sv-SE" sz="2800" u="sng" dirty="0"/>
              <a:t>Såhär arbetar vi:</a:t>
            </a:r>
          </a:p>
          <a:p>
            <a:r>
              <a:rPr lang="sv-SE" sz="2800" dirty="0"/>
              <a:t>Bygger med lego, klossar mm</a:t>
            </a:r>
          </a:p>
          <a:p>
            <a:r>
              <a:rPr lang="sv-SE" sz="2800" dirty="0"/>
              <a:t>Konstruerar allt från sandslott till bilgarage</a:t>
            </a:r>
          </a:p>
          <a:p>
            <a:r>
              <a:rPr lang="sv-SE" sz="2800" dirty="0"/>
              <a:t>Pysslar </a:t>
            </a:r>
          </a:p>
          <a:p>
            <a:r>
              <a:rPr lang="sv-SE" sz="2800" dirty="0"/>
              <a:t>Experimenterar med hur saker och ting fungerar </a:t>
            </a:r>
          </a:p>
        </p:txBody>
      </p:sp>
    </p:spTree>
    <p:extLst>
      <p:ext uri="{BB962C8B-B14F-4D97-AF65-F5344CB8AC3E}">
        <p14:creationId xmlns:p14="http://schemas.microsoft.com/office/powerpoint/2010/main" val="36096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2907" y="184071"/>
            <a:ext cx="10364451" cy="1073229"/>
          </a:xfrm>
        </p:spPr>
        <p:txBody>
          <a:bodyPr/>
          <a:lstStyle/>
          <a:p>
            <a:r>
              <a:rPr lang="sv-SE" dirty="0"/>
              <a:t>Identitet/Självkänsla och MOTORIK</a:t>
            </a:r>
          </a:p>
        </p:txBody>
      </p:sp>
      <p:sp>
        <p:nvSpPr>
          <p:cNvPr id="3" name="Platshållare för innehåll 2"/>
          <p:cNvSpPr>
            <a:spLocks noGrp="1"/>
          </p:cNvSpPr>
          <p:nvPr>
            <p:ph sz="half" idx="1"/>
          </p:nvPr>
        </p:nvSpPr>
        <p:spPr>
          <a:xfrm>
            <a:off x="292661" y="2567585"/>
            <a:ext cx="6157123" cy="3424107"/>
          </a:xfrm>
        </p:spPr>
        <p:txBody>
          <a:bodyPr>
            <a:noAutofit/>
          </a:bodyPr>
          <a:lstStyle/>
          <a:p>
            <a:pPr marL="0" indent="0">
              <a:buNone/>
            </a:pPr>
            <a:r>
              <a:rPr lang="sv-SE" u="sng" dirty="0"/>
              <a:t>Mål ur </a:t>
            </a:r>
            <a:r>
              <a:rPr lang="sv-SE" u="sng" dirty="0" err="1"/>
              <a:t>lpfö</a:t>
            </a:r>
            <a:r>
              <a:rPr lang="sv-SE" u="sng" dirty="0"/>
              <a:t>:</a:t>
            </a:r>
          </a:p>
          <a:p>
            <a:r>
              <a:rPr lang="sv-SE" sz="1600" dirty="0"/>
              <a:t>utvecklar sin identitet och känner trygghet i den,</a:t>
            </a:r>
          </a:p>
          <a:p>
            <a:r>
              <a:rPr lang="sv-SE" sz="1600" dirty="0"/>
              <a:t>utvecklar sin nyfikenhet och sin lust samt förmåga att leka och lära,</a:t>
            </a:r>
          </a:p>
          <a:p>
            <a:r>
              <a:rPr lang="sv-SE" sz="1600" dirty="0"/>
              <a:t>utvecklar självständighet och tillit till sin egen förmåga,</a:t>
            </a:r>
          </a:p>
          <a:p>
            <a:r>
              <a:rPr lang="sv-SE" sz="1600" dirty="0"/>
              <a:t>känner delaktighet i sin egen kultur och utvecklar känsla och respekt för andra kulturer,</a:t>
            </a:r>
          </a:p>
          <a:p>
            <a:r>
              <a:rPr lang="sv-SE" sz="1600" dirty="0"/>
              <a:t>utvecklar sin förmåga att fungera enskilt och i grupp, att hantera konflikter och förstå rättigheter och skyldigheter samt ta ansvar för gemensamma regler,</a:t>
            </a:r>
          </a:p>
          <a:p>
            <a:r>
              <a:rPr lang="sv-SE" sz="1600" dirty="0"/>
              <a:t>utvecklar sin motorik, koordinationsförmåga och kroppsuppfattning samt förståelse för vikten av att värna om sin hälsa och sitt välbefinnande,</a:t>
            </a:r>
          </a:p>
          <a:p>
            <a:pPr marL="0" indent="0">
              <a:buNone/>
            </a:pPr>
            <a:endParaRPr lang="sv-SE" sz="1400" dirty="0"/>
          </a:p>
        </p:txBody>
      </p:sp>
      <p:sp>
        <p:nvSpPr>
          <p:cNvPr id="4" name="Platshållare för innehåll 3"/>
          <p:cNvSpPr>
            <a:spLocks noGrp="1"/>
          </p:cNvSpPr>
          <p:nvPr>
            <p:ph sz="half" idx="2"/>
          </p:nvPr>
        </p:nvSpPr>
        <p:spPr>
          <a:xfrm>
            <a:off x="6831767" y="2363969"/>
            <a:ext cx="5131633" cy="3831337"/>
          </a:xfrm>
        </p:spPr>
        <p:txBody>
          <a:bodyPr>
            <a:noAutofit/>
          </a:bodyPr>
          <a:lstStyle/>
          <a:p>
            <a:pPr marL="0" indent="0">
              <a:buNone/>
            </a:pPr>
            <a:r>
              <a:rPr lang="sv-SE" sz="2000" u="sng" dirty="0"/>
              <a:t>Såhär arbetar vi:</a:t>
            </a:r>
          </a:p>
          <a:p>
            <a:r>
              <a:rPr lang="sv-SE" sz="2000" dirty="0"/>
              <a:t>Ger barnen möjlighet att prova på</a:t>
            </a:r>
          </a:p>
          <a:p>
            <a:r>
              <a:rPr lang="sv-SE" sz="2000" dirty="0"/>
              <a:t>Skapar en miljö som väcker nyfikenhet</a:t>
            </a:r>
          </a:p>
          <a:p>
            <a:r>
              <a:rPr lang="sv-SE" sz="2000" dirty="0"/>
              <a:t>Positivt förhållningssätt</a:t>
            </a:r>
          </a:p>
          <a:p>
            <a:r>
              <a:rPr lang="sv-SE" sz="2000" dirty="0" err="1"/>
              <a:t>Miniröris</a:t>
            </a:r>
            <a:r>
              <a:rPr lang="sv-SE" sz="2000" dirty="0"/>
              <a:t> och dans</a:t>
            </a:r>
          </a:p>
          <a:p>
            <a:r>
              <a:rPr lang="sv-SE" sz="2000" dirty="0"/>
              <a:t>Sånger med rörelser</a:t>
            </a:r>
          </a:p>
          <a:p>
            <a:r>
              <a:rPr lang="sv-SE" sz="2000" dirty="0"/>
              <a:t>Vänta på sin tur</a:t>
            </a:r>
          </a:p>
          <a:p>
            <a:r>
              <a:rPr lang="sv-SE" sz="2000" dirty="0"/>
              <a:t>Ge alla plats</a:t>
            </a:r>
          </a:p>
          <a:p>
            <a:r>
              <a:rPr lang="sv-SE" sz="2000" dirty="0"/>
              <a:t>Högtider </a:t>
            </a:r>
          </a:p>
        </p:txBody>
      </p:sp>
    </p:spTree>
    <p:extLst>
      <p:ext uri="{BB962C8B-B14F-4D97-AF65-F5344CB8AC3E}">
        <p14:creationId xmlns:p14="http://schemas.microsoft.com/office/powerpoint/2010/main" val="6668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250"/>
                                        <p:tgtEl>
                                          <p:spTgt spid="3">
                                            <p:txEl>
                                              <p:pRg st="2" end="2"/>
                                            </p:txEl>
                                          </p:spTgt>
                                        </p:tgtEl>
                                      </p:cBhvr>
                                    </p:animEffect>
                                    <p:anim calcmode="lin" valueType="num">
                                      <p:cBhvr>
                                        <p:cTn id="26"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anim calcmode="lin" valueType="num">
                                      <p:cBhvr>
                                        <p:cTn id="3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250"/>
                                        <p:tgtEl>
                                          <p:spTgt spid="3">
                                            <p:txEl>
                                              <p:pRg st="4" end="4"/>
                                            </p:txEl>
                                          </p:spTgt>
                                        </p:tgtEl>
                                      </p:cBhvr>
                                    </p:animEffect>
                                    <p:anim calcmode="lin" valueType="num">
                                      <p:cBhvr>
                                        <p:cTn id="38"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250"/>
                                        <p:tgtEl>
                                          <p:spTgt spid="3">
                                            <p:txEl>
                                              <p:pRg st="5" end="5"/>
                                            </p:txEl>
                                          </p:spTgt>
                                        </p:tgtEl>
                                      </p:cBhvr>
                                    </p:animEffect>
                                    <p:anim calcmode="lin" valueType="num">
                                      <p:cBhvr>
                                        <p:cTn id="44"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250"/>
                                        <p:tgtEl>
                                          <p:spTgt spid="3">
                                            <p:txEl>
                                              <p:pRg st="6" end="6"/>
                                            </p:txEl>
                                          </p:spTgt>
                                        </p:tgtEl>
                                      </p:cBhvr>
                                    </p:animEffect>
                                    <p:anim calcmode="lin" valueType="num">
                                      <p:cBhvr>
                                        <p:cTn id="50"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9750"/>
                            </p:stCondLst>
                            <p:childTnLst>
                              <p:par>
                                <p:cTn id="53" presetID="42" presetClass="entr" presetSubtype="0" fill="hold" grpId="0" nodeType="after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fade">
                                      <p:cBhvr>
                                        <p:cTn id="55" dur="1250"/>
                                        <p:tgtEl>
                                          <p:spTgt spid="4">
                                            <p:txEl>
                                              <p:pRg st="0" end="0"/>
                                            </p:txEl>
                                          </p:spTgt>
                                        </p:tgtEl>
                                      </p:cBhvr>
                                    </p:animEffect>
                                    <p:anim calcmode="lin" valueType="num">
                                      <p:cBhvr>
                                        <p:cTn id="56"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7"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fade">
                                      <p:cBhvr>
                                        <p:cTn id="61" dur="1250"/>
                                        <p:tgtEl>
                                          <p:spTgt spid="4">
                                            <p:txEl>
                                              <p:pRg st="1" end="1"/>
                                            </p:txEl>
                                          </p:spTgt>
                                        </p:tgtEl>
                                      </p:cBhvr>
                                    </p:animEffect>
                                    <p:anim calcmode="lin" valueType="num">
                                      <p:cBhvr>
                                        <p:cTn id="62"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3"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64" fill="hold">
                            <p:stCondLst>
                              <p:cond delay="12250"/>
                            </p:stCondLst>
                            <p:childTnLst>
                              <p:par>
                                <p:cTn id="65" presetID="42" presetClass="entr" presetSubtype="0" fill="hold" grpId="0" nodeType="after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1250"/>
                                        <p:tgtEl>
                                          <p:spTgt spid="4">
                                            <p:txEl>
                                              <p:pRg st="2" end="2"/>
                                            </p:txEl>
                                          </p:spTgt>
                                        </p:tgtEl>
                                      </p:cBhvr>
                                    </p:animEffect>
                                    <p:anim calcmode="lin" valueType="num">
                                      <p:cBhvr>
                                        <p:cTn id="68"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9" dur="1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70" fill="hold">
                            <p:stCondLst>
                              <p:cond delay="13500"/>
                            </p:stCondLst>
                            <p:childTnLst>
                              <p:par>
                                <p:cTn id="71" presetID="42" presetClass="entr" presetSubtype="0" fill="hold" grpId="0" nodeType="after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fade">
                                      <p:cBhvr>
                                        <p:cTn id="73" dur="1250"/>
                                        <p:tgtEl>
                                          <p:spTgt spid="4">
                                            <p:txEl>
                                              <p:pRg st="3" end="3"/>
                                            </p:txEl>
                                          </p:spTgt>
                                        </p:tgtEl>
                                      </p:cBhvr>
                                    </p:animEffect>
                                    <p:anim calcmode="lin" valueType="num">
                                      <p:cBhvr>
                                        <p:cTn id="74"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5" dur="1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76" fill="hold">
                            <p:stCondLst>
                              <p:cond delay="14750"/>
                            </p:stCondLst>
                            <p:childTnLst>
                              <p:par>
                                <p:cTn id="77" presetID="42" presetClass="entr" presetSubtype="0" fill="hold" grpId="0" nodeType="after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fade">
                                      <p:cBhvr>
                                        <p:cTn id="79" dur="1250"/>
                                        <p:tgtEl>
                                          <p:spTgt spid="4">
                                            <p:txEl>
                                              <p:pRg st="4" end="4"/>
                                            </p:txEl>
                                          </p:spTgt>
                                        </p:tgtEl>
                                      </p:cBhvr>
                                    </p:animEffect>
                                    <p:anim calcmode="lin" valueType="num">
                                      <p:cBhvr>
                                        <p:cTn id="80" dur="1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1" dur="1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82" fill="hold">
                            <p:stCondLst>
                              <p:cond delay="16000"/>
                            </p:stCondLst>
                            <p:childTnLst>
                              <p:par>
                                <p:cTn id="83" presetID="42" presetClass="entr" presetSubtype="0" fill="hold" grpId="0" nodeType="after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Effect transition="in" filter="fade">
                                      <p:cBhvr>
                                        <p:cTn id="85" dur="1250"/>
                                        <p:tgtEl>
                                          <p:spTgt spid="4">
                                            <p:txEl>
                                              <p:pRg st="5" end="5"/>
                                            </p:txEl>
                                          </p:spTgt>
                                        </p:tgtEl>
                                      </p:cBhvr>
                                    </p:animEffect>
                                    <p:anim calcmode="lin" valueType="num">
                                      <p:cBhvr>
                                        <p:cTn id="86" dur="1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7" dur="1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88" fill="hold">
                            <p:stCondLst>
                              <p:cond delay="17250"/>
                            </p:stCondLst>
                            <p:childTnLst>
                              <p:par>
                                <p:cTn id="89" presetID="42" presetClass="entr" presetSubtype="0" fill="hold" grpId="0" nodeType="after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Effect transition="in" filter="fade">
                                      <p:cBhvr>
                                        <p:cTn id="91" dur="1250"/>
                                        <p:tgtEl>
                                          <p:spTgt spid="4">
                                            <p:txEl>
                                              <p:pRg st="6" end="6"/>
                                            </p:txEl>
                                          </p:spTgt>
                                        </p:tgtEl>
                                      </p:cBhvr>
                                    </p:animEffect>
                                    <p:anim calcmode="lin" valueType="num">
                                      <p:cBhvr>
                                        <p:cTn id="92" dur="12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3" dur="12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94" fill="hold">
                            <p:stCondLst>
                              <p:cond delay="18500"/>
                            </p:stCondLst>
                            <p:childTnLst>
                              <p:par>
                                <p:cTn id="95" presetID="42" presetClass="entr" presetSubtype="0" fill="hold" grpId="0" nodeType="after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fade">
                                      <p:cBhvr>
                                        <p:cTn id="97" dur="1250"/>
                                        <p:tgtEl>
                                          <p:spTgt spid="4">
                                            <p:txEl>
                                              <p:pRg st="7" end="7"/>
                                            </p:txEl>
                                          </p:spTgt>
                                        </p:tgtEl>
                                      </p:cBhvr>
                                    </p:animEffect>
                                    <p:anim calcmode="lin" valueType="num">
                                      <p:cBhvr>
                                        <p:cTn id="98" dur="12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9" dur="125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9750"/>
                            </p:stCondLst>
                            <p:childTnLst>
                              <p:par>
                                <p:cTn id="101" presetID="42" presetClass="entr" presetSubtype="0" fill="hold" grpId="0" nodeType="afterEffect">
                                  <p:stCondLst>
                                    <p:cond delay="0"/>
                                  </p:stCondLst>
                                  <p:childTnLst>
                                    <p:set>
                                      <p:cBhvr>
                                        <p:cTn id="102" dur="1" fill="hold">
                                          <p:stCondLst>
                                            <p:cond delay="0"/>
                                          </p:stCondLst>
                                        </p:cTn>
                                        <p:tgtEl>
                                          <p:spTgt spid="4">
                                            <p:txEl>
                                              <p:pRg st="8" end="8"/>
                                            </p:txEl>
                                          </p:spTgt>
                                        </p:tgtEl>
                                        <p:attrNameLst>
                                          <p:attrName>style.visibility</p:attrName>
                                        </p:attrNameLst>
                                      </p:cBhvr>
                                      <p:to>
                                        <p:strVal val="visible"/>
                                      </p:to>
                                    </p:set>
                                    <p:animEffect transition="in" filter="fade">
                                      <p:cBhvr>
                                        <p:cTn id="103" dur="1250"/>
                                        <p:tgtEl>
                                          <p:spTgt spid="4">
                                            <p:txEl>
                                              <p:pRg st="8" end="8"/>
                                            </p:txEl>
                                          </p:spTgt>
                                        </p:tgtEl>
                                      </p:cBhvr>
                                    </p:animEffect>
                                    <p:anim calcmode="lin" valueType="num">
                                      <p:cBhvr>
                                        <p:cTn id="104" dur="12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5" dur="125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UTEMILJÖ</a:t>
            </a:r>
          </a:p>
        </p:txBody>
      </p:sp>
      <p:sp>
        <p:nvSpPr>
          <p:cNvPr id="3" name="Platshållare för innehåll 2"/>
          <p:cNvSpPr>
            <a:spLocks noGrp="1"/>
          </p:cNvSpPr>
          <p:nvPr>
            <p:ph sz="half" idx="1"/>
          </p:nvPr>
        </p:nvSpPr>
        <p:spPr>
          <a:xfrm>
            <a:off x="459484" y="2222287"/>
            <a:ext cx="5185873" cy="4391478"/>
          </a:xfrm>
        </p:spPr>
        <p:txBody>
          <a:bodyPr>
            <a:noAutofit/>
          </a:bodyPr>
          <a:lstStyle/>
          <a:p>
            <a:pPr marL="0" indent="0">
              <a:buNone/>
            </a:pPr>
            <a:r>
              <a:rPr lang="sv-SE" dirty="0"/>
              <a:t>Vi på kolibri strävar efter att ha en rolig och lustfylld utemiljö där barnen kan välja mellan olika aktiviteter. </a:t>
            </a:r>
          </a:p>
          <a:p>
            <a:pPr marL="0" indent="0">
              <a:buNone/>
            </a:pPr>
            <a:r>
              <a:rPr lang="sv-SE" dirty="0"/>
              <a:t>Vi är ute minst en gång om dagen, året om. Under våren och sommaren är vi ute mer och har fler aktiviteter och många planerade aktiviteter för barnen.</a:t>
            </a:r>
          </a:p>
          <a:p>
            <a:pPr marL="0" indent="0">
              <a:buNone/>
            </a:pPr>
            <a:endParaRPr lang="sv-SE" dirty="0"/>
          </a:p>
          <a:p>
            <a:pPr marL="0" indent="0">
              <a:buNone/>
            </a:pPr>
            <a:r>
              <a:rPr lang="sv-SE" dirty="0"/>
              <a:t>Ni föräldrar ansvarar för att ert/era barn har rätt kläder och ombyte på förskolan. Varma kläder på vintern och sköna kläder på sommaren. Se gärna över ert/era barns fack då och då, så att det inte saknas något.   </a:t>
            </a:r>
          </a:p>
        </p:txBody>
      </p:sp>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t="10526" b="8882"/>
          <a:stretch/>
        </p:blipFill>
        <p:spPr>
          <a:xfrm>
            <a:off x="6325584" y="3557462"/>
            <a:ext cx="5056414" cy="3056303"/>
          </a:xfrm>
          <a:prstGeom prst="rect">
            <a:avLst/>
          </a:prstGeom>
          <a:ln>
            <a:noFill/>
          </a:ln>
          <a:effectLst>
            <a:softEdge rad="112500"/>
          </a:effectLst>
        </p:spPr>
      </p:pic>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r="30714" b="28942"/>
          <a:stretch/>
        </p:blipFill>
        <p:spPr>
          <a:xfrm rot="5400000">
            <a:off x="8224848" y="880188"/>
            <a:ext cx="3751950" cy="2885951"/>
          </a:xfrm>
          <a:prstGeom prst="rect">
            <a:avLst/>
          </a:prstGeom>
          <a:ln>
            <a:noFill/>
          </a:ln>
          <a:effectLst>
            <a:softEdge rad="112500"/>
          </a:effectLst>
        </p:spPr>
      </p:pic>
    </p:spTree>
    <p:extLst>
      <p:ext uri="{BB962C8B-B14F-4D97-AF65-F5344CB8AC3E}">
        <p14:creationId xmlns:p14="http://schemas.microsoft.com/office/powerpoint/2010/main" val="13354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75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8115" y="414531"/>
            <a:ext cx="10571998" cy="970450"/>
          </a:xfrm>
        </p:spPr>
        <p:txBody>
          <a:bodyPr/>
          <a:lstStyle/>
          <a:p>
            <a:r>
              <a:rPr lang="sv-SE" dirty="0"/>
              <a:t>Dokumentation och Information</a:t>
            </a:r>
          </a:p>
        </p:txBody>
      </p:sp>
      <p:sp>
        <p:nvSpPr>
          <p:cNvPr id="3" name="Platshållare för innehåll 2"/>
          <p:cNvSpPr>
            <a:spLocks noGrp="1"/>
          </p:cNvSpPr>
          <p:nvPr>
            <p:ph sz="half" idx="1"/>
          </p:nvPr>
        </p:nvSpPr>
        <p:spPr>
          <a:xfrm>
            <a:off x="263542" y="2318658"/>
            <a:ext cx="7198616" cy="4196442"/>
          </a:xfrm>
        </p:spPr>
        <p:txBody>
          <a:bodyPr>
            <a:noAutofit/>
          </a:bodyPr>
          <a:lstStyle/>
          <a:p>
            <a:pPr marL="0" indent="0">
              <a:buNone/>
            </a:pPr>
            <a:r>
              <a:rPr lang="sv-SE" dirty="0"/>
              <a:t>I hallen så har varje avdelning en informations vägg där de hänger upp bilder och annat gällande varje avdelning.</a:t>
            </a:r>
          </a:p>
          <a:p>
            <a:pPr marL="0" indent="0">
              <a:buNone/>
            </a:pPr>
            <a:r>
              <a:rPr lang="sv-SE" dirty="0"/>
              <a:t>Vi har även en större vägg där det finns mer ingående information om hur vi arbetar med de olika lär-områdena och allt annat på varje avdelning. Där får ni även annan viktig information som avser hela förskolan. </a:t>
            </a:r>
          </a:p>
          <a:p>
            <a:pPr marL="0" indent="0">
              <a:buNone/>
            </a:pPr>
            <a:r>
              <a:rPr lang="sv-SE" dirty="0"/>
              <a:t>Varje avdelning delar ut ett månadsbrev med allmän information och detta kommer att ske via mail från och med nu och även annan information kommer ske via mail. </a:t>
            </a:r>
          </a:p>
          <a:p>
            <a:pPr marL="0" indent="0">
              <a:buNone/>
            </a:pPr>
            <a:r>
              <a:rPr lang="sv-SE" dirty="0"/>
              <a:t>På alla avdelningar så finns det dokumentationsväggar där ni föräldrar kan se vad barnen på avdelningarna har arbetat med. </a:t>
            </a:r>
          </a:p>
          <a:p>
            <a:pPr marL="0" indent="0">
              <a:buNone/>
            </a:pPr>
            <a:r>
              <a:rPr lang="sv-SE" dirty="0"/>
              <a:t>All dokumentation uppdateras kontinuerligt. </a:t>
            </a:r>
          </a:p>
        </p:txBody>
      </p:sp>
    </p:spTree>
    <p:extLst>
      <p:ext uri="{BB962C8B-B14F-4D97-AF65-F5344CB8AC3E}">
        <p14:creationId xmlns:p14="http://schemas.microsoft.com/office/powerpoint/2010/main" val="329525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250"/>
                                        <p:tgtEl>
                                          <p:spTgt spid="3">
                                            <p:txEl>
                                              <p:pRg st="2" end="2"/>
                                            </p:txEl>
                                          </p:spTgt>
                                        </p:tgtEl>
                                      </p:cBhvr>
                                    </p:animEffect>
                                    <p:anim calcmode="lin" valueType="num">
                                      <p:cBhvr>
                                        <p:cTn id="26"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anim calcmode="lin" valueType="num">
                                      <p:cBhvr>
                                        <p:cTn id="3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250"/>
                                        <p:tgtEl>
                                          <p:spTgt spid="3">
                                            <p:txEl>
                                              <p:pRg st="4" end="4"/>
                                            </p:txEl>
                                          </p:spTgt>
                                        </p:tgtEl>
                                      </p:cBhvr>
                                    </p:animEffect>
                                    <p:anim calcmode="lin" valueType="num">
                                      <p:cBhvr>
                                        <p:cTn id="38"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52585" y="753601"/>
            <a:ext cx="3334405" cy="745415"/>
          </a:xfrm>
        </p:spPr>
        <p:txBody>
          <a:bodyPr>
            <a:noAutofit/>
          </a:bodyPr>
          <a:lstStyle/>
          <a:p>
            <a:r>
              <a:rPr lang="sv-SE" sz="3200" dirty="0"/>
              <a:t>Varför finns vi?</a:t>
            </a:r>
          </a:p>
        </p:txBody>
      </p:sp>
      <p:sp>
        <p:nvSpPr>
          <p:cNvPr id="4" name="Platshållare för text 3"/>
          <p:cNvSpPr>
            <a:spLocks noGrp="1"/>
          </p:cNvSpPr>
          <p:nvPr>
            <p:ph type="body" sz="half" idx="2"/>
          </p:nvPr>
        </p:nvSpPr>
        <p:spPr>
          <a:xfrm>
            <a:off x="869430" y="2608288"/>
            <a:ext cx="9404509" cy="3702008"/>
          </a:xfrm>
        </p:spPr>
        <p:txBody>
          <a:bodyPr>
            <a:noAutofit/>
          </a:bodyPr>
          <a:lstStyle/>
          <a:p>
            <a:r>
              <a:rPr lang="sv-SE" sz="1800" dirty="0"/>
              <a:t>Förskolan finns till för att föräldrar/vårdnadshavare ska kunna arbeta och ha en trygg plats att lämna sina barn på under deras arbetstid. Förskolan är ett stöd för familjerna i deras ansvar för barnens fostran, utveckling och växande. </a:t>
            </a:r>
          </a:p>
          <a:p>
            <a:r>
              <a:rPr lang="sv-SE" sz="1800" dirty="0"/>
              <a:t>Förskolan ska stimulera barns utveckling och lärande för ett livslångt lärande. Förskolan ska vara rolig, trygg och lärorik för alla barn. Barnen ska få möjlighet att lära och utvecklas genom att leka, skapa och utforska - på egen hand, i grupp och tillsammans med vuxna. Att ge barnen omsorg och trygghet är en viktig uppgift för förskolan. </a:t>
            </a:r>
          </a:p>
          <a:p>
            <a:r>
              <a:rPr lang="sv-SE" sz="1800" dirty="0"/>
              <a:t>Vi på förskolan har tillsynsansvar för ert barn under dagen och den tid ert barn vistas här på förskolan </a:t>
            </a:r>
            <a:r>
              <a:rPr lang="sv-SE" sz="1800" u="sng" dirty="0"/>
              <a:t>men när ni föräldrar kommer till förskolan så är det Ni som är ansvariga för ert/era barn. </a:t>
            </a:r>
          </a:p>
          <a:p>
            <a:r>
              <a:rPr lang="sv-SE" sz="1800" dirty="0"/>
              <a:t>Barnens vistelsetid på förskolan beror på vårdnadshavarens arbetstider och det är bara under arbetstiden och skälig restid som barnet har rätt att vistas på förskolan. Föräldralediga har rätt till 15h/v och arbetssökande har rätt till 20h/v.</a:t>
            </a:r>
          </a:p>
        </p:txBody>
      </p:sp>
    </p:spTree>
    <p:extLst>
      <p:ext uri="{BB962C8B-B14F-4D97-AF65-F5344CB8AC3E}">
        <p14:creationId xmlns:p14="http://schemas.microsoft.com/office/powerpoint/2010/main" val="27086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500"/>
                                        <p:tgtEl>
                                          <p:spTgt spid="4">
                                            <p:txEl>
                                              <p:pRg st="0" end="0"/>
                                            </p:txEl>
                                          </p:spTgt>
                                        </p:tgtEl>
                                      </p:cBhvr>
                                    </p:animEffect>
                                    <p:anim calcmode="lin" valueType="num">
                                      <p:cBhvr>
                                        <p:cTn id="14"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500"/>
                                        <p:tgtEl>
                                          <p:spTgt spid="4">
                                            <p:txEl>
                                              <p:pRg st="1" end="1"/>
                                            </p:txEl>
                                          </p:spTgt>
                                        </p:tgtEl>
                                      </p:cBhvr>
                                    </p:animEffect>
                                    <p:anim calcmode="lin" valueType="num">
                                      <p:cBhvr>
                                        <p:cTn id="20"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500"/>
                                        <p:tgtEl>
                                          <p:spTgt spid="4">
                                            <p:txEl>
                                              <p:pRg st="2" end="2"/>
                                            </p:txEl>
                                          </p:spTgt>
                                        </p:tgtEl>
                                      </p:cBhvr>
                                    </p:animEffect>
                                    <p:anim calcmode="lin" valueType="num">
                                      <p:cBhvr>
                                        <p:cTn id="26"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500"/>
                                        <p:tgtEl>
                                          <p:spTgt spid="4">
                                            <p:txEl>
                                              <p:pRg st="3" end="3"/>
                                            </p:txEl>
                                          </p:spTgt>
                                        </p:tgtEl>
                                      </p:cBhvr>
                                    </p:animEffect>
                                    <p:anim calcmode="lin" valueType="num">
                                      <p:cBhvr>
                                        <p:cTn id="32"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24854" y="2158584"/>
            <a:ext cx="6600668" cy="5355312"/>
          </a:xfrm>
          <a:prstGeom prst="rect">
            <a:avLst/>
          </a:prstGeom>
          <a:noFill/>
        </p:spPr>
        <p:txBody>
          <a:bodyPr wrap="square" rtlCol="0">
            <a:spAutoFit/>
          </a:bodyPr>
          <a:lstStyle/>
          <a:p>
            <a:r>
              <a:rPr lang="sv-SE" u="sng" dirty="0"/>
              <a:t>Föräldrarnas ansvar:</a:t>
            </a:r>
          </a:p>
          <a:p>
            <a:endParaRPr lang="sv-SE" dirty="0"/>
          </a:p>
          <a:p>
            <a:pPr marL="285750" indent="-285750">
              <a:buFont typeface="Arial" panose="020B0604020202020204" pitchFamily="34" charset="0"/>
              <a:buChar char="•"/>
            </a:pPr>
            <a:r>
              <a:rPr lang="sv-SE" dirty="0"/>
              <a:t>Lämna in rätt tider för ert barn. Det är arbetstid och skälig restid som utgör barnets vistelsetid.</a:t>
            </a:r>
          </a:p>
          <a:p>
            <a:pPr marL="285750" indent="-285750">
              <a:buFont typeface="Arial" panose="020B0604020202020204" pitchFamily="34" charset="0"/>
              <a:buChar char="•"/>
            </a:pPr>
            <a:r>
              <a:rPr lang="sv-SE" dirty="0"/>
              <a:t>Sjuk- och frisk-anmäla ert barn. Det är viktigt att ni meddelar både frånvaro och när ert barn beräknas komma tillbaka.</a:t>
            </a:r>
          </a:p>
          <a:p>
            <a:pPr marL="285750" indent="-285750">
              <a:buFont typeface="Arial" panose="020B0604020202020204" pitchFamily="34" charset="0"/>
              <a:buChar char="•"/>
            </a:pPr>
            <a:r>
              <a:rPr lang="sv-SE" dirty="0"/>
              <a:t>Att det finns ytterkläder efter väder.</a:t>
            </a:r>
          </a:p>
          <a:p>
            <a:pPr marL="285750" indent="-285750">
              <a:buFont typeface="Arial" panose="020B0604020202020204" pitchFamily="34" charset="0"/>
              <a:buChar char="•"/>
            </a:pPr>
            <a:r>
              <a:rPr lang="sv-SE" dirty="0"/>
              <a:t>Att det finns extrakläder. </a:t>
            </a:r>
          </a:p>
          <a:p>
            <a:pPr marL="285750" indent="-285750">
              <a:buFont typeface="Arial" panose="020B0604020202020204" pitchFamily="34" charset="0"/>
              <a:buChar char="•"/>
            </a:pPr>
            <a:r>
              <a:rPr lang="sv-SE" dirty="0"/>
              <a:t>Att kläderna är märkta.</a:t>
            </a:r>
          </a:p>
          <a:p>
            <a:pPr marL="285750" indent="-285750">
              <a:buFont typeface="Arial" panose="020B0604020202020204" pitchFamily="34" charset="0"/>
              <a:buChar char="•"/>
            </a:pPr>
            <a:r>
              <a:rPr lang="sv-SE" dirty="0"/>
              <a:t>Att det finns blöjor. </a:t>
            </a:r>
          </a:p>
          <a:p>
            <a:pPr marL="285750" indent="-285750">
              <a:buFont typeface="Arial" panose="020B0604020202020204" pitchFamily="34" charset="0"/>
              <a:buChar char="•"/>
            </a:pPr>
            <a:r>
              <a:rPr lang="sv-SE" dirty="0"/>
              <a:t>Att läsa den information som ni får via mail, papper och det som finns på dokumentationsväggarna.</a:t>
            </a:r>
          </a:p>
          <a:p>
            <a:pPr marL="285750" indent="-285750">
              <a:buFont typeface="Arial" panose="020B0604020202020204" pitchFamily="34" charset="0"/>
              <a:buChar char="•"/>
            </a:pPr>
            <a:r>
              <a:rPr lang="sv-SE" dirty="0"/>
              <a:t>Arbeta med värdegrund. Grunden läggs hemma. </a:t>
            </a:r>
          </a:p>
          <a:p>
            <a:pPr marL="285750" indent="-285750">
              <a:buFont typeface="Arial" panose="020B0604020202020204" pitchFamily="34" charset="0"/>
              <a:buChar char="•"/>
            </a:pPr>
            <a:r>
              <a:rPr lang="sv-SE" dirty="0"/>
              <a:t>Ställ vagnar på rätt plats, på altanen och se till att det inte finns lösa saker i vagnarna.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
        <p:nvSpPr>
          <p:cNvPr id="3" name="textruta 2"/>
          <p:cNvSpPr txBox="1"/>
          <p:nvPr/>
        </p:nvSpPr>
        <p:spPr>
          <a:xfrm>
            <a:off x="6825522" y="2158584"/>
            <a:ext cx="5211580" cy="3970318"/>
          </a:xfrm>
          <a:prstGeom prst="rect">
            <a:avLst/>
          </a:prstGeom>
          <a:noFill/>
        </p:spPr>
        <p:txBody>
          <a:bodyPr wrap="square" rtlCol="0">
            <a:spAutoFit/>
          </a:bodyPr>
          <a:lstStyle/>
          <a:p>
            <a:r>
              <a:rPr lang="sv-SE" u="sng" dirty="0"/>
              <a:t>Förskolans ansvar:</a:t>
            </a:r>
          </a:p>
          <a:p>
            <a:endParaRPr lang="sv-SE" dirty="0"/>
          </a:p>
          <a:p>
            <a:pPr marL="285750" indent="-285750">
              <a:buFont typeface="Arial" panose="020B0604020202020204" pitchFamily="34" charset="0"/>
              <a:buChar char="•"/>
            </a:pPr>
            <a:r>
              <a:rPr lang="sv-SE" dirty="0"/>
              <a:t>Föra en pedagogisk verksamhet på avdelningarna.</a:t>
            </a:r>
          </a:p>
          <a:p>
            <a:pPr marL="285750" indent="-285750">
              <a:buFont typeface="Arial" panose="020B0604020202020204" pitchFamily="34" charset="0"/>
              <a:buChar char="•"/>
            </a:pPr>
            <a:r>
              <a:rPr lang="sv-SE" dirty="0"/>
              <a:t>Stimulera barnens utveckling och lärande.</a:t>
            </a:r>
          </a:p>
          <a:p>
            <a:pPr marL="285750" indent="-285750">
              <a:buFont typeface="Arial" panose="020B0604020202020204" pitchFamily="34" charset="0"/>
              <a:buChar char="•"/>
            </a:pPr>
            <a:r>
              <a:rPr lang="sv-SE" dirty="0"/>
              <a:t>Arbeta med värdegrund i sociala sammanhang.</a:t>
            </a:r>
          </a:p>
          <a:p>
            <a:pPr marL="285750" indent="-285750">
              <a:buFont typeface="Arial" panose="020B0604020202020204" pitchFamily="34" charset="0"/>
              <a:buChar char="•"/>
            </a:pPr>
            <a:r>
              <a:rPr lang="sv-SE" dirty="0"/>
              <a:t>Ha tillsynsansvar för barnen under deras vistelsetid.</a:t>
            </a:r>
          </a:p>
          <a:p>
            <a:pPr marL="285750" indent="-285750">
              <a:buFont typeface="Arial" panose="020B0604020202020204" pitchFamily="34" charset="0"/>
              <a:buChar char="•"/>
            </a:pPr>
            <a:r>
              <a:rPr lang="sv-SE" dirty="0"/>
              <a:t>Skapa en trygg miljö för barnen att vistas i.</a:t>
            </a:r>
          </a:p>
          <a:p>
            <a:pPr marL="285750" indent="-285750">
              <a:buFont typeface="Arial" panose="020B0604020202020204" pitchFamily="34" charset="0"/>
              <a:buChar char="•"/>
            </a:pPr>
            <a:r>
              <a:rPr lang="sv-SE" dirty="0"/>
              <a:t>Delge er föräldrar om information kring verksamhet och annat gällande förskolan via mail eller i pappersformat på dokumentationsväggar.</a:t>
            </a:r>
          </a:p>
        </p:txBody>
      </p:sp>
      <p:sp>
        <p:nvSpPr>
          <p:cNvPr id="5" name="Rubrik 4"/>
          <p:cNvSpPr>
            <a:spLocks noGrp="1"/>
          </p:cNvSpPr>
          <p:nvPr>
            <p:ph type="title"/>
          </p:nvPr>
        </p:nvSpPr>
        <p:spPr>
          <a:xfrm>
            <a:off x="444079" y="418994"/>
            <a:ext cx="10571998" cy="970450"/>
          </a:xfrm>
        </p:spPr>
        <p:txBody>
          <a:bodyPr/>
          <a:lstStyle/>
          <a:p>
            <a:r>
              <a:rPr lang="sv-SE" sz="4400" dirty="0"/>
              <a:t>Ansvarsfördelning</a:t>
            </a:r>
          </a:p>
        </p:txBody>
      </p:sp>
    </p:spTree>
    <p:extLst>
      <p:ext uri="{BB962C8B-B14F-4D97-AF65-F5344CB8AC3E}">
        <p14:creationId xmlns:p14="http://schemas.microsoft.com/office/powerpoint/2010/main" val="38577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250"/>
                                        <p:tgtEl>
                                          <p:spTgt spid="2"/>
                                        </p:tgtEl>
                                      </p:cBhvr>
                                    </p:animEffect>
                                    <p:anim calcmode="lin" valueType="num">
                                      <p:cBhvr>
                                        <p:cTn id="14" dur="1250" fill="hold"/>
                                        <p:tgtEl>
                                          <p:spTgt spid="2"/>
                                        </p:tgtEl>
                                        <p:attrNameLst>
                                          <p:attrName>ppt_x</p:attrName>
                                        </p:attrNameLst>
                                      </p:cBhvr>
                                      <p:tavLst>
                                        <p:tav tm="0">
                                          <p:val>
                                            <p:strVal val="#ppt_x"/>
                                          </p:val>
                                        </p:tav>
                                        <p:tav tm="100000">
                                          <p:val>
                                            <p:strVal val="#ppt_x"/>
                                          </p:val>
                                        </p:tav>
                                      </p:tavLst>
                                    </p:anim>
                                    <p:anim calcmode="lin" valueType="num">
                                      <p:cBhvr>
                                        <p:cTn id="15" dur="12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250"/>
                                        <p:tgtEl>
                                          <p:spTgt spid="3"/>
                                        </p:tgtEl>
                                      </p:cBhvr>
                                    </p:animEffect>
                                    <p:anim calcmode="lin" valueType="num">
                                      <p:cBhvr>
                                        <p:cTn id="20" dur="1250" fill="hold"/>
                                        <p:tgtEl>
                                          <p:spTgt spid="3"/>
                                        </p:tgtEl>
                                        <p:attrNameLst>
                                          <p:attrName>ppt_x</p:attrName>
                                        </p:attrNameLst>
                                      </p:cBhvr>
                                      <p:tavLst>
                                        <p:tav tm="0">
                                          <p:val>
                                            <p:strVal val="#ppt_x"/>
                                          </p:val>
                                        </p:tav>
                                        <p:tav tm="100000">
                                          <p:val>
                                            <p:strVal val="#ppt_x"/>
                                          </p:val>
                                        </p:tav>
                                      </p:tavLst>
                                    </p:anim>
                                    <p:anim calcmode="lin" valueType="num">
                                      <p:cBhvr>
                                        <p:cTn id="21"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8417" y="200234"/>
            <a:ext cx="7016646" cy="1115726"/>
          </a:xfrm>
        </p:spPr>
        <p:txBody>
          <a:bodyPr/>
          <a:lstStyle/>
          <a:p>
            <a:r>
              <a:rPr lang="sv-SE" dirty="0"/>
              <a:t>Öppettider och Mat</a:t>
            </a:r>
          </a:p>
        </p:txBody>
      </p:sp>
      <p:sp>
        <p:nvSpPr>
          <p:cNvPr id="3" name="Platshållare för innehåll 2"/>
          <p:cNvSpPr>
            <a:spLocks noGrp="1"/>
          </p:cNvSpPr>
          <p:nvPr>
            <p:ph sz="half" idx="1"/>
          </p:nvPr>
        </p:nvSpPr>
        <p:spPr>
          <a:xfrm>
            <a:off x="279818" y="2106385"/>
            <a:ext cx="5288226" cy="3673927"/>
          </a:xfrm>
        </p:spPr>
        <p:txBody>
          <a:bodyPr>
            <a:noAutofit/>
          </a:bodyPr>
          <a:lstStyle/>
          <a:p>
            <a:pPr marL="0" indent="0">
              <a:buNone/>
            </a:pPr>
            <a:r>
              <a:rPr lang="sv-SE" sz="2400" b="1" u="sng" dirty="0"/>
              <a:t>Öppettider:</a:t>
            </a:r>
          </a:p>
          <a:p>
            <a:r>
              <a:rPr lang="sv-SE" sz="2400" b="1" dirty="0"/>
              <a:t>Förskolan öppnar </a:t>
            </a:r>
            <a:r>
              <a:rPr lang="sv-SE" sz="2400" b="1" dirty="0" err="1"/>
              <a:t>kl</a:t>
            </a:r>
            <a:r>
              <a:rPr lang="sv-SE" sz="2400" b="1" dirty="0"/>
              <a:t> 7.</a:t>
            </a:r>
          </a:p>
          <a:p>
            <a:r>
              <a:rPr lang="sv-SE" sz="2400" b="1" dirty="0"/>
              <a:t>Förskolan stänger </a:t>
            </a:r>
            <a:r>
              <a:rPr lang="sv-SE" sz="2400" b="1" dirty="0" err="1"/>
              <a:t>kl</a:t>
            </a:r>
            <a:r>
              <a:rPr lang="sv-SE" sz="2400" b="1" dirty="0"/>
              <a:t> 17.</a:t>
            </a:r>
          </a:p>
          <a:p>
            <a:pPr marL="0" indent="0">
              <a:buNone/>
            </a:pPr>
            <a:r>
              <a:rPr lang="sv-SE" sz="2000" i="1" dirty="0"/>
              <a:t>Behöver ert barn komma tidigare än 7 eller vara längre än </a:t>
            </a:r>
            <a:r>
              <a:rPr lang="sv-SE" sz="2000" i="1" dirty="0" err="1"/>
              <a:t>kl</a:t>
            </a:r>
            <a:r>
              <a:rPr lang="sv-SE" sz="2000" i="1" dirty="0"/>
              <a:t> 17 så får ni ansöka om jourtid hos cheferna. </a:t>
            </a:r>
          </a:p>
          <a:p>
            <a:pPr marL="0" indent="0">
              <a:lnSpc>
                <a:spcPct val="100000"/>
              </a:lnSpc>
              <a:spcBef>
                <a:spcPts val="0"/>
              </a:spcBef>
              <a:buNone/>
            </a:pPr>
            <a:endParaRPr lang="sv-SE" sz="2000" dirty="0"/>
          </a:p>
        </p:txBody>
      </p:sp>
      <p:sp>
        <p:nvSpPr>
          <p:cNvPr id="5" name="Platshållare för innehåll 2"/>
          <p:cNvSpPr>
            <a:spLocks noGrp="1"/>
          </p:cNvSpPr>
          <p:nvPr>
            <p:ph sz="half" idx="2"/>
          </p:nvPr>
        </p:nvSpPr>
        <p:spPr>
          <a:xfrm>
            <a:off x="5568044" y="2106385"/>
            <a:ext cx="6490383" cy="4464604"/>
          </a:xfrm>
        </p:spPr>
        <p:txBody>
          <a:bodyPr>
            <a:normAutofit/>
          </a:bodyPr>
          <a:lstStyle/>
          <a:p>
            <a:pPr marL="0" indent="0">
              <a:buNone/>
            </a:pPr>
            <a:r>
              <a:rPr lang="sv-SE" sz="2400" b="1" u="sng" dirty="0"/>
              <a:t>Måltider:</a:t>
            </a:r>
          </a:p>
          <a:p>
            <a:r>
              <a:rPr lang="sv-SE" sz="2400" b="1" dirty="0"/>
              <a:t>Frukost 8-8.30</a:t>
            </a:r>
          </a:p>
          <a:p>
            <a:r>
              <a:rPr lang="sv-SE" sz="2400" b="1" dirty="0"/>
              <a:t>Lunch mellan 11-12</a:t>
            </a:r>
          </a:p>
          <a:p>
            <a:r>
              <a:rPr lang="sv-SE" sz="2400" b="1" dirty="0"/>
              <a:t>Mellanmål 14.30-15</a:t>
            </a:r>
          </a:p>
          <a:p>
            <a:pPr marL="0" indent="0">
              <a:buNone/>
            </a:pPr>
            <a:r>
              <a:rPr lang="sv-SE" i="1" dirty="0"/>
              <a:t>Under dessa tider så svarar vi mer sällan i telefon så om ni har möjlighet så ring gärna under någon annan tid under dagen. </a:t>
            </a:r>
            <a:endParaRPr lang="sv-SE" dirty="0"/>
          </a:p>
          <a:p>
            <a:pPr marL="0" indent="0">
              <a:buNone/>
            </a:pPr>
            <a:r>
              <a:rPr lang="sv-SE" sz="2000" b="1" dirty="0"/>
              <a:t>Vi beställer vår mat från Rocklunda och vi försöker att variera maten under veckorna. </a:t>
            </a:r>
          </a:p>
        </p:txBody>
      </p:sp>
    </p:spTree>
    <p:extLst>
      <p:ext uri="{BB962C8B-B14F-4D97-AF65-F5344CB8AC3E}">
        <p14:creationId xmlns:p14="http://schemas.microsoft.com/office/powerpoint/2010/main" val="139237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250"/>
                                        <p:tgtEl>
                                          <p:spTgt spid="3">
                                            <p:txEl>
                                              <p:pRg st="2" end="2"/>
                                            </p:txEl>
                                          </p:spTgt>
                                        </p:tgtEl>
                                      </p:cBhvr>
                                    </p:animEffect>
                                    <p:anim calcmode="lin" valueType="num">
                                      <p:cBhvr>
                                        <p:cTn id="26"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anim calcmode="lin" valueType="num">
                                      <p:cBhvr>
                                        <p:cTn id="3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1250"/>
                                        <p:tgtEl>
                                          <p:spTgt spid="5">
                                            <p:txEl>
                                              <p:pRg st="0" end="0"/>
                                            </p:txEl>
                                          </p:spTgt>
                                        </p:tgtEl>
                                      </p:cBhvr>
                                    </p:animEffect>
                                    <p:anim calcmode="lin" valueType="num">
                                      <p:cBhvr>
                                        <p:cTn id="38"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9" dur="1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grpId="0"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1250"/>
                                        <p:tgtEl>
                                          <p:spTgt spid="5">
                                            <p:txEl>
                                              <p:pRg st="1" end="1"/>
                                            </p:txEl>
                                          </p:spTgt>
                                        </p:tgtEl>
                                      </p:cBhvr>
                                    </p:animEffect>
                                    <p:anim calcmode="lin" valueType="num">
                                      <p:cBhvr>
                                        <p:cTn id="44" dur="1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5" dur="1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250"/>
                                        <p:tgtEl>
                                          <p:spTgt spid="5">
                                            <p:txEl>
                                              <p:pRg st="2" end="2"/>
                                            </p:txEl>
                                          </p:spTgt>
                                        </p:tgtEl>
                                      </p:cBhvr>
                                    </p:animEffect>
                                    <p:anim calcmode="lin" valueType="num">
                                      <p:cBhvr>
                                        <p:cTn id="50" dur="1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9750"/>
                            </p:stCondLst>
                            <p:childTnLst>
                              <p:par>
                                <p:cTn id="53" presetID="42" presetClass="entr" presetSubtype="0" fill="hold" grpId="0" nodeType="after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fade">
                                      <p:cBhvr>
                                        <p:cTn id="55" dur="1250"/>
                                        <p:tgtEl>
                                          <p:spTgt spid="5">
                                            <p:txEl>
                                              <p:pRg st="3" end="3"/>
                                            </p:txEl>
                                          </p:spTgt>
                                        </p:tgtEl>
                                      </p:cBhvr>
                                    </p:animEffect>
                                    <p:anim calcmode="lin" valueType="num">
                                      <p:cBhvr>
                                        <p:cTn id="56" dur="1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7" dur="12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1250"/>
                                        <p:tgtEl>
                                          <p:spTgt spid="5">
                                            <p:txEl>
                                              <p:pRg st="4" end="4"/>
                                            </p:txEl>
                                          </p:spTgt>
                                        </p:tgtEl>
                                      </p:cBhvr>
                                    </p:animEffect>
                                    <p:anim calcmode="lin" valueType="num">
                                      <p:cBhvr>
                                        <p:cTn id="62" dur="12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3" dur="12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64" fill="hold">
                            <p:stCondLst>
                              <p:cond delay="12250"/>
                            </p:stCondLst>
                            <p:childTnLst>
                              <p:par>
                                <p:cTn id="65" presetID="42" presetClass="entr" presetSubtype="0" fill="hold" grpId="0" nodeType="after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1250"/>
                                        <p:tgtEl>
                                          <p:spTgt spid="5">
                                            <p:txEl>
                                              <p:pRg st="5" end="5"/>
                                            </p:txEl>
                                          </p:spTgt>
                                        </p:tgtEl>
                                      </p:cBhvr>
                                    </p:animEffect>
                                    <p:anim calcmode="lin" valueType="num">
                                      <p:cBhvr>
                                        <p:cTn id="68" dur="12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9" dur="125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Miljö och förhållningssätt</a:t>
            </a:r>
          </a:p>
        </p:txBody>
      </p:sp>
      <p:sp>
        <p:nvSpPr>
          <p:cNvPr id="3" name="Platshållare för innehåll 2"/>
          <p:cNvSpPr>
            <a:spLocks noGrp="1"/>
          </p:cNvSpPr>
          <p:nvPr>
            <p:ph sz="half" idx="1"/>
          </p:nvPr>
        </p:nvSpPr>
        <p:spPr>
          <a:xfrm>
            <a:off x="492140" y="2793787"/>
            <a:ext cx="5185873" cy="3638763"/>
          </a:xfrm>
        </p:spPr>
        <p:txBody>
          <a:bodyPr>
            <a:noAutofit/>
          </a:bodyPr>
          <a:lstStyle/>
          <a:p>
            <a:pPr marL="0" indent="0">
              <a:buNone/>
            </a:pPr>
            <a:r>
              <a:rPr lang="sv-SE" sz="2000" dirty="0"/>
              <a:t>Vi strävar efter en lugn och harmonisk miljö på förskolan och vi vissa regler och förhållningssätt som vi arbetar hårt med:</a:t>
            </a:r>
          </a:p>
          <a:p>
            <a:r>
              <a:rPr lang="sv-SE" sz="2000" dirty="0"/>
              <a:t>Inget spring inne!</a:t>
            </a:r>
          </a:p>
          <a:p>
            <a:r>
              <a:rPr lang="sv-SE" sz="2000" dirty="0"/>
              <a:t>Respektera varandra!</a:t>
            </a:r>
          </a:p>
          <a:p>
            <a:r>
              <a:rPr lang="sv-SE" sz="2000" dirty="0"/>
              <a:t>Vänta på sin tur!</a:t>
            </a:r>
          </a:p>
          <a:p>
            <a:r>
              <a:rPr lang="sv-SE" sz="2000" dirty="0"/>
              <a:t>Ingen får slåss!</a:t>
            </a:r>
          </a:p>
          <a:p>
            <a:r>
              <a:rPr lang="sv-SE" sz="2000" dirty="0"/>
              <a:t>Hjälp varandra istället för att stjälpa varandra!</a:t>
            </a:r>
          </a:p>
          <a:p>
            <a:r>
              <a:rPr lang="sv-SE" sz="2000" dirty="0"/>
              <a:t>Våga fråga!</a:t>
            </a:r>
          </a:p>
          <a:p>
            <a:r>
              <a:rPr lang="sv-SE" sz="2000" dirty="0"/>
              <a:t>Skratta!</a:t>
            </a:r>
          </a:p>
          <a:p>
            <a:pPr marL="0" indent="0">
              <a:buNone/>
            </a:pPr>
            <a:endParaRPr lang="sv-SE" dirty="0"/>
          </a:p>
        </p:txBody>
      </p:sp>
      <p:sp>
        <p:nvSpPr>
          <p:cNvPr id="4" name="Platshållare för innehåll 3"/>
          <p:cNvSpPr>
            <a:spLocks noGrp="1"/>
          </p:cNvSpPr>
          <p:nvPr>
            <p:ph sz="half" idx="2"/>
          </p:nvPr>
        </p:nvSpPr>
        <p:spPr>
          <a:xfrm>
            <a:off x="6448672" y="2222287"/>
            <a:ext cx="5194583" cy="3638764"/>
          </a:xfrm>
        </p:spPr>
        <p:txBody>
          <a:bodyPr>
            <a:noAutofit/>
          </a:bodyPr>
          <a:lstStyle/>
          <a:p>
            <a:pPr marL="0" indent="0">
              <a:buNone/>
            </a:pPr>
            <a:r>
              <a:rPr lang="sv-SE" sz="2000" dirty="0"/>
              <a:t>Vi på Kolibri vill att alla barn ska få möjlighet att utvecklas i sin egen takt och vara en del av sammanhållningen på förskolan. Vi ger barnen möjligheter till att testa och prova olika aktiviteter, saker, material och få använda sina sinnen på olika sätt. </a:t>
            </a:r>
          </a:p>
          <a:p>
            <a:pPr marL="0" indent="0">
              <a:buNone/>
            </a:pPr>
            <a:r>
              <a:rPr lang="sv-SE" sz="2000" dirty="0"/>
              <a:t>För oss så är barnen i fokus och verksamheten bygger på lärande, omsorg och fostran och vi arbetar mycket med värdegrund. </a:t>
            </a:r>
          </a:p>
        </p:txBody>
      </p:sp>
    </p:spTree>
    <p:extLst>
      <p:ext uri="{BB962C8B-B14F-4D97-AF65-F5344CB8AC3E}">
        <p14:creationId xmlns:p14="http://schemas.microsoft.com/office/powerpoint/2010/main" val="38033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250"/>
                                        <p:tgtEl>
                                          <p:spTgt spid="3">
                                            <p:txEl>
                                              <p:pRg st="2" end="2"/>
                                            </p:txEl>
                                          </p:spTgt>
                                        </p:tgtEl>
                                      </p:cBhvr>
                                    </p:animEffect>
                                    <p:anim calcmode="lin" valueType="num">
                                      <p:cBhvr>
                                        <p:cTn id="26"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anim calcmode="lin" valueType="num">
                                      <p:cBhvr>
                                        <p:cTn id="3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250"/>
                                        <p:tgtEl>
                                          <p:spTgt spid="3">
                                            <p:txEl>
                                              <p:pRg st="4" end="4"/>
                                            </p:txEl>
                                          </p:spTgt>
                                        </p:tgtEl>
                                      </p:cBhvr>
                                    </p:animEffect>
                                    <p:anim calcmode="lin" valueType="num">
                                      <p:cBhvr>
                                        <p:cTn id="38"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250"/>
                                        <p:tgtEl>
                                          <p:spTgt spid="3">
                                            <p:txEl>
                                              <p:pRg st="5" end="5"/>
                                            </p:txEl>
                                          </p:spTgt>
                                        </p:tgtEl>
                                      </p:cBhvr>
                                    </p:animEffect>
                                    <p:anim calcmode="lin" valueType="num">
                                      <p:cBhvr>
                                        <p:cTn id="44"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250"/>
                                        <p:tgtEl>
                                          <p:spTgt spid="3">
                                            <p:txEl>
                                              <p:pRg st="6" end="6"/>
                                            </p:txEl>
                                          </p:spTgt>
                                        </p:tgtEl>
                                      </p:cBhvr>
                                    </p:animEffect>
                                    <p:anim calcmode="lin" valueType="num">
                                      <p:cBhvr>
                                        <p:cTn id="50"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9750"/>
                            </p:stCondLst>
                            <p:childTnLst>
                              <p:par>
                                <p:cTn id="53" presetID="4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250"/>
                                        <p:tgtEl>
                                          <p:spTgt spid="3">
                                            <p:txEl>
                                              <p:pRg st="7" end="7"/>
                                            </p:txEl>
                                          </p:spTgt>
                                        </p:tgtEl>
                                      </p:cBhvr>
                                    </p:animEffect>
                                    <p:anim calcmode="lin" valueType="num">
                                      <p:cBhvr>
                                        <p:cTn id="56"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fade">
                                      <p:cBhvr>
                                        <p:cTn id="61" dur="1250"/>
                                        <p:tgtEl>
                                          <p:spTgt spid="4">
                                            <p:txEl>
                                              <p:pRg st="0" end="0"/>
                                            </p:txEl>
                                          </p:spTgt>
                                        </p:tgtEl>
                                      </p:cBhvr>
                                    </p:animEffect>
                                    <p:anim calcmode="lin" valueType="num">
                                      <p:cBhvr>
                                        <p:cTn id="62"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3"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2250"/>
                            </p:stCondLst>
                            <p:childTnLst>
                              <p:par>
                                <p:cTn id="65" presetID="42" presetClass="entr" presetSubtype="0" fill="hold" grpId="0" nodeType="after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Effect transition="in" filter="fade">
                                      <p:cBhvr>
                                        <p:cTn id="67" dur="1250"/>
                                        <p:tgtEl>
                                          <p:spTgt spid="4">
                                            <p:txEl>
                                              <p:pRg st="1" end="1"/>
                                            </p:txEl>
                                          </p:spTgt>
                                        </p:tgtEl>
                                      </p:cBhvr>
                                    </p:animEffect>
                                    <p:anim calcmode="lin" valueType="num">
                                      <p:cBhvr>
                                        <p:cTn id="68"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9"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Matematik </a:t>
            </a:r>
          </a:p>
        </p:txBody>
      </p:sp>
      <p:sp>
        <p:nvSpPr>
          <p:cNvPr id="3" name="Platshållare för innehåll 2"/>
          <p:cNvSpPr>
            <a:spLocks noGrp="1"/>
          </p:cNvSpPr>
          <p:nvPr>
            <p:ph sz="half" idx="1"/>
          </p:nvPr>
        </p:nvSpPr>
        <p:spPr>
          <a:xfrm>
            <a:off x="524797" y="2695816"/>
            <a:ext cx="5185873" cy="3638763"/>
          </a:xfrm>
        </p:spPr>
        <p:txBody>
          <a:bodyPr>
            <a:noAutofit/>
          </a:bodyPr>
          <a:lstStyle/>
          <a:p>
            <a:pPr marL="0" indent="0">
              <a:buNone/>
            </a:pPr>
            <a:r>
              <a:rPr lang="sv-SE" dirty="0"/>
              <a:t>Mål ur </a:t>
            </a:r>
            <a:r>
              <a:rPr lang="sv-SE" dirty="0" err="1"/>
              <a:t>lpfö</a:t>
            </a:r>
            <a:r>
              <a:rPr lang="sv-SE" dirty="0"/>
              <a:t>:</a:t>
            </a:r>
          </a:p>
          <a:p>
            <a:r>
              <a:rPr lang="sv-SE" dirty="0"/>
              <a:t>utvecklar sin förståelse för rum, form, läge och riktning och grundläggande egenskaper hos mängder, antal, ordning och talbegrepp samt för mätning, tid och förändring, </a:t>
            </a:r>
          </a:p>
          <a:p>
            <a:r>
              <a:rPr lang="sv-SE" dirty="0"/>
              <a:t>utvecklar sin förmåga att använda matematik för att undersöka, reflektera över och pröva olika lösningar av egna och andras problemställningar, </a:t>
            </a:r>
          </a:p>
          <a:p>
            <a:r>
              <a:rPr lang="sv-SE" dirty="0"/>
              <a:t>utvecklar sin förmåga att urskilja, uttrycka, undersöka och använda matematiska begrepp och samband mellan begrepp, </a:t>
            </a:r>
          </a:p>
          <a:p>
            <a:r>
              <a:rPr lang="sv-SE" dirty="0"/>
              <a:t>utvecklar sin matematiska förmåga att föra och följa resonemang, </a:t>
            </a:r>
          </a:p>
          <a:p>
            <a:endParaRPr lang="sv-SE" dirty="0"/>
          </a:p>
        </p:txBody>
      </p:sp>
      <p:sp>
        <p:nvSpPr>
          <p:cNvPr id="4" name="Platshållare för innehåll 3"/>
          <p:cNvSpPr>
            <a:spLocks noGrp="1"/>
          </p:cNvSpPr>
          <p:nvPr>
            <p:ph sz="half" idx="2"/>
          </p:nvPr>
        </p:nvSpPr>
        <p:spPr>
          <a:xfrm>
            <a:off x="6416015" y="2418229"/>
            <a:ext cx="5194583" cy="3638764"/>
          </a:xfrm>
        </p:spPr>
        <p:txBody>
          <a:bodyPr>
            <a:noAutofit/>
          </a:bodyPr>
          <a:lstStyle/>
          <a:p>
            <a:pPr marL="0" indent="0">
              <a:buNone/>
            </a:pPr>
            <a:r>
              <a:rPr lang="sv-SE" dirty="0"/>
              <a:t>Såhär arbetar vi med matematik:</a:t>
            </a:r>
          </a:p>
          <a:p>
            <a:r>
              <a:rPr lang="sv-SE" dirty="0"/>
              <a:t>Sortera</a:t>
            </a:r>
          </a:p>
          <a:p>
            <a:r>
              <a:rPr lang="sv-SE" dirty="0"/>
              <a:t>Pussla</a:t>
            </a:r>
          </a:p>
          <a:p>
            <a:r>
              <a:rPr lang="sv-SE" dirty="0"/>
              <a:t>Lägesord (på, under, jämte, över)</a:t>
            </a:r>
          </a:p>
          <a:p>
            <a:r>
              <a:rPr lang="sv-SE" dirty="0"/>
              <a:t>Klassificera </a:t>
            </a:r>
          </a:p>
          <a:p>
            <a:r>
              <a:rPr lang="sv-SE" dirty="0"/>
              <a:t>Antalsräkning </a:t>
            </a:r>
          </a:p>
          <a:p>
            <a:r>
              <a:rPr lang="sv-SE" dirty="0"/>
              <a:t>Former (kvadrat, triangel mm)</a:t>
            </a:r>
          </a:p>
          <a:p>
            <a:r>
              <a:rPr lang="sv-SE" dirty="0"/>
              <a:t>Rumsuppfattning </a:t>
            </a:r>
          </a:p>
          <a:p>
            <a:r>
              <a:rPr lang="sv-SE" dirty="0"/>
              <a:t>Längd och vikt</a:t>
            </a:r>
          </a:p>
          <a:p>
            <a:r>
              <a:rPr lang="sv-SE" dirty="0"/>
              <a:t>Problemlösning som berör någon eller några av ovanstående punkter. </a:t>
            </a:r>
          </a:p>
        </p:txBody>
      </p:sp>
    </p:spTree>
    <p:extLst>
      <p:ext uri="{BB962C8B-B14F-4D97-AF65-F5344CB8AC3E}">
        <p14:creationId xmlns:p14="http://schemas.microsoft.com/office/powerpoint/2010/main" val="8373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250"/>
                                        <p:tgtEl>
                                          <p:spTgt spid="3">
                                            <p:txEl>
                                              <p:pRg st="2" end="2"/>
                                            </p:txEl>
                                          </p:spTgt>
                                        </p:tgtEl>
                                      </p:cBhvr>
                                    </p:animEffect>
                                    <p:anim calcmode="lin" valueType="num">
                                      <p:cBhvr>
                                        <p:cTn id="26"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anim calcmode="lin" valueType="num">
                                      <p:cBhvr>
                                        <p:cTn id="3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250"/>
                                        <p:tgtEl>
                                          <p:spTgt spid="3">
                                            <p:txEl>
                                              <p:pRg st="4" end="4"/>
                                            </p:txEl>
                                          </p:spTgt>
                                        </p:tgtEl>
                                      </p:cBhvr>
                                    </p:animEffect>
                                    <p:anim calcmode="lin" valueType="num">
                                      <p:cBhvr>
                                        <p:cTn id="38"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250"/>
                                        <p:tgtEl>
                                          <p:spTgt spid="4">
                                            <p:txEl>
                                              <p:pRg st="0" end="0"/>
                                            </p:txEl>
                                          </p:spTgt>
                                        </p:tgtEl>
                                      </p:cBhvr>
                                    </p:animEffect>
                                    <p:anim calcmode="lin" valueType="num">
                                      <p:cBhvr>
                                        <p:cTn id="44"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250"/>
                                        <p:tgtEl>
                                          <p:spTgt spid="4">
                                            <p:txEl>
                                              <p:pRg st="1" end="1"/>
                                            </p:txEl>
                                          </p:spTgt>
                                        </p:tgtEl>
                                      </p:cBhvr>
                                    </p:animEffect>
                                    <p:anim calcmode="lin" valueType="num">
                                      <p:cBhvr>
                                        <p:cTn id="50"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9750"/>
                            </p:stCondLst>
                            <p:childTnLst>
                              <p:par>
                                <p:cTn id="53" presetID="42" presetClass="entr" presetSubtype="0" fill="hold" grpId="0"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250"/>
                                        <p:tgtEl>
                                          <p:spTgt spid="4">
                                            <p:txEl>
                                              <p:pRg st="2" end="2"/>
                                            </p:txEl>
                                          </p:spTgt>
                                        </p:tgtEl>
                                      </p:cBhvr>
                                    </p:animEffect>
                                    <p:anim calcmode="lin" valueType="num">
                                      <p:cBhvr>
                                        <p:cTn id="56"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7" dur="1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1250"/>
                                        <p:tgtEl>
                                          <p:spTgt spid="4">
                                            <p:txEl>
                                              <p:pRg st="3" end="3"/>
                                            </p:txEl>
                                          </p:spTgt>
                                        </p:tgtEl>
                                      </p:cBhvr>
                                    </p:animEffect>
                                    <p:anim calcmode="lin" valueType="num">
                                      <p:cBhvr>
                                        <p:cTn id="62"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3" dur="1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12250"/>
                            </p:stCondLst>
                            <p:childTnLst>
                              <p:par>
                                <p:cTn id="65" presetID="42" presetClass="entr" presetSubtype="0" fill="hold" grpId="0" nodeType="after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250"/>
                                        <p:tgtEl>
                                          <p:spTgt spid="4">
                                            <p:txEl>
                                              <p:pRg st="4" end="4"/>
                                            </p:txEl>
                                          </p:spTgt>
                                        </p:tgtEl>
                                      </p:cBhvr>
                                    </p:animEffect>
                                    <p:anim calcmode="lin" valueType="num">
                                      <p:cBhvr>
                                        <p:cTn id="68" dur="1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70" fill="hold">
                            <p:stCondLst>
                              <p:cond delay="13500"/>
                            </p:stCondLst>
                            <p:childTnLst>
                              <p:par>
                                <p:cTn id="71" presetID="42" presetClass="entr" presetSubtype="0" fill="hold" grpId="0" nodeType="after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Effect transition="in" filter="fade">
                                      <p:cBhvr>
                                        <p:cTn id="73" dur="1250"/>
                                        <p:tgtEl>
                                          <p:spTgt spid="4">
                                            <p:txEl>
                                              <p:pRg st="5" end="5"/>
                                            </p:txEl>
                                          </p:spTgt>
                                        </p:tgtEl>
                                      </p:cBhvr>
                                    </p:animEffect>
                                    <p:anim calcmode="lin" valueType="num">
                                      <p:cBhvr>
                                        <p:cTn id="74" dur="1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5" dur="1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4750"/>
                            </p:stCondLst>
                            <p:childTnLst>
                              <p:par>
                                <p:cTn id="77" presetID="42" presetClass="entr" presetSubtype="0" fill="hold" grpId="0" nodeType="after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fade">
                                      <p:cBhvr>
                                        <p:cTn id="79" dur="1250"/>
                                        <p:tgtEl>
                                          <p:spTgt spid="4">
                                            <p:txEl>
                                              <p:pRg st="6" end="6"/>
                                            </p:txEl>
                                          </p:spTgt>
                                        </p:tgtEl>
                                      </p:cBhvr>
                                    </p:animEffect>
                                    <p:anim calcmode="lin" valueType="num">
                                      <p:cBhvr>
                                        <p:cTn id="80" dur="12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81" dur="12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6000"/>
                            </p:stCondLst>
                            <p:childTnLst>
                              <p:par>
                                <p:cTn id="83" presetID="42" presetClass="entr" presetSubtype="0" fill="hold" grpId="0" nodeType="after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Effect transition="in" filter="fade">
                                      <p:cBhvr>
                                        <p:cTn id="85" dur="1250"/>
                                        <p:tgtEl>
                                          <p:spTgt spid="4">
                                            <p:txEl>
                                              <p:pRg st="7" end="7"/>
                                            </p:txEl>
                                          </p:spTgt>
                                        </p:tgtEl>
                                      </p:cBhvr>
                                    </p:animEffect>
                                    <p:anim calcmode="lin" valueType="num">
                                      <p:cBhvr>
                                        <p:cTn id="86" dur="12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87" dur="125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88" fill="hold">
                            <p:stCondLst>
                              <p:cond delay="17250"/>
                            </p:stCondLst>
                            <p:childTnLst>
                              <p:par>
                                <p:cTn id="89" presetID="42" presetClass="entr" presetSubtype="0" fill="hold" grpId="0" nodeType="afterEffect">
                                  <p:stCondLst>
                                    <p:cond delay="0"/>
                                  </p:stCondLst>
                                  <p:childTnLst>
                                    <p:set>
                                      <p:cBhvr>
                                        <p:cTn id="90" dur="1" fill="hold">
                                          <p:stCondLst>
                                            <p:cond delay="0"/>
                                          </p:stCondLst>
                                        </p:cTn>
                                        <p:tgtEl>
                                          <p:spTgt spid="4">
                                            <p:txEl>
                                              <p:pRg st="8" end="8"/>
                                            </p:txEl>
                                          </p:spTgt>
                                        </p:tgtEl>
                                        <p:attrNameLst>
                                          <p:attrName>style.visibility</p:attrName>
                                        </p:attrNameLst>
                                      </p:cBhvr>
                                      <p:to>
                                        <p:strVal val="visible"/>
                                      </p:to>
                                    </p:set>
                                    <p:animEffect transition="in" filter="fade">
                                      <p:cBhvr>
                                        <p:cTn id="91" dur="1250"/>
                                        <p:tgtEl>
                                          <p:spTgt spid="4">
                                            <p:txEl>
                                              <p:pRg st="8" end="8"/>
                                            </p:txEl>
                                          </p:spTgt>
                                        </p:tgtEl>
                                      </p:cBhvr>
                                    </p:animEffect>
                                    <p:anim calcmode="lin" valueType="num">
                                      <p:cBhvr>
                                        <p:cTn id="92" dur="12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3" dur="125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94" fill="hold">
                            <p:stCondLst>
                              <p:cond delay="18500"/>
                            </p:stCondLst>
                            <p:childTnLst>
                              <p:par>
                                <p:cTn id="95" presetID="42" presetClass="entr" presetSubtype="0" fill="hold" grpId="0" nodeType="afterEffect">
                                  <p:stCondLst>
                                    <p:cond delay="0"/>
                                  </p:stCondLst>
                                  <p:childTnLst>
                                    <p:set>
                                      <p:cBhvr>
                                        <p:cTn id="96" dur="1" fill="hold">
                                          <p:stCondLst>
                                            <p:cond delay="0"/>
                                          </p:stCondLst>
                                        </p:cTn>
                                        <p:tgtEl>
                                          <p:spTgt spid="4">
                                            <p:txEl>
                                              <p:pRg st="9" end="9"/>
                                            </p:txEl>
                                          </p:spTgt>
                                        </p:tgtEl>
                                        <p:attrNameLst>
                                          <p:attrName>style.visibility</p:attrName>
                                        </p:attrNameLst>
                                      </p:cBhvr>
                                      <p:to>
                                        <p:strVal val="visible"/>
                                      </p:to>
                                    </p:set>
                                    <p:animEffect transition="in" filter="fade">
                                      <p:cBhvr>
                                        <p:cTn id="97" dur="1250"/>
                                        <p:tgtEl>
                                          <p:spTgt spid="4">
                                            <p:txEl>
                                              <p:pRg st="9" end="9"/>
                                            </p:txEl>
                                          </p:spTgt>
                                        </p:tgtEl>
                                      </p:cBhvr>
                                    </p:animEffect>
                                    <p:anim calcmode="lin" valueType="num">
                                      <p:cBhvr>
                                        <p:cTn id="98" dur="125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9" dur="125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Genus</a:t>
            </a:r>
          </a:p>
        </p:txBody>
      </p:sp>
      <p:sp>
        <p:nvSpPr>
          <p:cNvPr id="3" name="textruta 2"/>
          <p:cNvSpPr txBox="1"/>
          <p:nvPr/>
        </p:nvSpPr>
        <p:spPr>
          <a:xfrm>
            <a:off x="342900" y="2465614"/>
            <a:ext cx="10711543" cy="4247317"/>
          </a:xfrm>
          <a:prstGeom prst="rect">
            <a:avLst/>
          </a:prstGeom>
          <a:noFill/>
        </p:spPr>
        <p:txBody>
          <a:bodyPr wrap="square" rtlCol="0">
            <a:spAutoFit/>
          </a:bodyPr>
          <a:lstStyle/>
          <a:p>
            <a:r>
              <a:rPr lang="sv-SE" dirty="0"/>
              <a:t>”Alla har rätt att vara den de är”. </a:t>
            </a:r>
          </a:p>
          <a:p>
            <a:endParaRPr lang="sv-SE" dirty="0"/>
          </a:p>
          <a:p>
            <a:r>
              <a:rPr lang="sv-SE" dirty="0"/>
              <a:t>Begreppet genus används ofta för att skilja det socialt och kulturellt konstruerade från den biologiska könstillhörigheten, även om den gränsen kan vara svår att dra. </a:t>
            </a:r>
          </a:p>
          <a:p>
            <a:endParaRPr lang="sv-SE" dirty="0"/>
          </a:p>
          <a:p>
            <a:r>
              <a:rPr lang="sv-SE" dirty="0"/>
              <a:t>Vi på förskolan arbetar  genusmedvetenhet och vår målsättning är att alla barn ska hos oss ska få tillgång till alla livets möjligheter utan att begränsas av kön.</a:t>
            </a:r>
          </a:p>
          <a:p>
            <a:r>
              <a:rPr lang="sv-SE" dirty="0"/>
              <a:t>Förskolan har ett stort ansvar och inflytande över vilka möjligheter och begränsningar pojkar och flickor ges för att utveckla sin individuella självuppfattning. Tillsammans med barnen vill vi skapa förståelse för att alla människor oavsett kön, ålder, mental och fysisk funktionalitet, sexuell läggning, trosuppfattning eller etniskt ursprung har samma rättigheter och skyldigheter.</a:t>
            </a:r>
          </a:p>
          <a:p>
            <a:endParaRPr lang="sv-SE" dirty="0"/>
          </a:p>
          <a:p>
            <a:r>
              <a:rPr lang="sv-SE" dirty="0"/>
              <a:t>Hos oss är det genuspedagogiska arbetet inte en enskild aktivitet utan tätt kopplat till förskolans gemensamma värdegrund och genomsyrar hela verksamheten.  </a:t>
            </a:r>
          </a:p>
          <a:p>
            <a:endParaRPr lang="sv-SE" dirty="0"/>
          </a:p>
        </p:txBody>
      </p:sp>
    </p:spTree>
    <p:extLst>
      <p:ext uri="{BB962C8B-B14F-4D97-AF65-F5344CB8AC3E}">
        <p14:creationId xmlns:p14="http://schemas.microsoft.com/office/powerpoint/2010/main" val="313199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anim calcmode="lin" valueType="num">
                                      <p:cBhvr>
                                        <p:cTn id="14" dur="1250" fill="hold"/>
                                        <p:tgtEl>
                                          <p:spTgt spid="3"/>
                                        </p:tgtEl>
                                        <p:attrNameLst>
                                          <p:attrName>ppt_x</p:attrName>
                                        </p:attrNameLst>
                                      </p:cBhvr>
                                      <p:tavLst>
                                        <p:tav tm="0">
                                          <p:val>
                                            <p:strVal val="#ppt_x"/>
                                          </p:val>
                                        </p:tav>
                                        <p:tav tm="100000">
                                          <p:val>
                                            <p:strVal val="#ppt_x"/>
                                          </p:val>
                                        </p:tav>
                                      </p:tavLst>
                                    </p:anim>
                                    <p:anim calcmode="lin" valueType="num">
                                      <p:cBhvr>
                                        <p:cTn id="15"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089602"/>
          </a:xfrm>
        </p:spPr>
        <p:txBody>
          <a:bodyPr/>
          <a:lstStyle/>
          <a:p>
            <a:r>
              <a:rPr lang="sv-SE" dirty="0"/>
              <a:t>SPRÅK</a:t>
            </a:r>
          </a:p>
        </p:txBody>
      </p:sp>
      <p:sp>
        <p:nvSpPr>
          <p:cNvPr id="7" name="Platshållare för innehåll 6"/>
          <p:cNvSpPr>
            <a:spLocks noGrp="1"/>
          </p:cNvSpPr>
          <p:nvPr>
            <p:ph sz="half" idx="1"/>
          </p:nvPr>
        </p:nvSpPr>
        <p:spPr>
          <a:xfrm>
            <a:off x="413656" y="2129642"/>
            <a:ext cx="7701643" cy="5098472"/>
          </a:xfrm>
        </p:spPr>
        <p:txBody>
          <a:bodyPr>
            <a:noAutofit/>
          </a:bodyPr>
          <a:lstStyle/>
          <a:p>
            <a:pPr marL="0" indent="0">
              <a:buNone/>
            </a:pPr>
            <a:r>
              <a:rPr lang="sv-SE" sz="2000" dirty="0"/>
              <a:t>Mål ur </a:t>
            </a:r>
            <a:r>
              <a:rPr lang="sv-SE" sz="2000" dirty="0" err="1"/>
              <a:t>lpfö</a:t>
            </a:r>
            <a:r>
              <a:rPr lang="sv-SE" sz="2000" dirty="0"/>
              <a:t>:</a:t>
            </a:r>
          </a:p>
          <a:p>
            <a:r>
              <a:rPr lang="sv-SE" sz="1600" dirty="0"/>
              <a:t>Tillägnar sig och nyanserar innebörden i begrepp, ser samband och upptäcker nya sätt att förstå sin omvärld,</a:t>
            </a:r>
          </a:p>
          <a:p>
            <a:r>
              <a:rPr lang="sv-SE" sz="1600" dirty="0"/>
              <a:t>  utvecklar sin förmåga att lyssna, reflektera och ge uttryck för sina egna uppfattningar och försöker förstå andras perspektiv,</a:t>
            </a:r>
          </a:p>
          <a:p>
            <a:r>
              <a:rPr lang="sv-SE" sz="1600" dirty="0"/>
              <a:t>Utvecklar nyanserat talspråk, ordförråd och begrepp samt sin förmåga att leka med ord, berätta, uttrycka tankar, ställa frågor, argumentera och kommunicera med andra,</a:t>
            </a:r>
          </a:p>
          <a:p>
            <a:r>
              <a:rPr lang="sv-SE" sz="1600" dirty="0"/>
              <a:t>Utvecklar intresse för skriftspråk samt förståelse för symboler och deras kommunikativa funktioner,</a:t>
            </a:r>
          </a:p>
          <a:p>
            <a:r>
              <a:rPr lang="sv-SE" sz="1600" dirty="0"/>
              <a:t>Utvecklar intresse för bilder, texter och olika medier samt sin förmåga att använda sig av, tolka och samtala om dessa,</a:t>
            </a:r>
          </a:p>
          <a:p>
            <a:r>
              <a:rPr lang="sv-SE" sz="1600" dirty="0"/>
              <a:t>Utvecklar sin skapande förmåga och sin förmåga att förmedla upplevelser, tankar och erfarenheter i många uttrycksformer som lek, bild, rörelse, sång och musik och dans och drama. </a:t>
            </a:r>
          </a:p>
          <a:p>
            <a:endParaRPr lang="sv-SE" sz="1600" dirty="0"/>
          </a:p>
          <a:p>
            <a:endParaRPr lang="sv-SE" sz="1600" dirty="0"/>
          </a:p>
        </p:txBody>
      </p:sp>
      <p:sp>
        <p:nvSpPr>
          <p:cNvPr id="6" name="Platshållare för innehåll 5"/>
          <p:cNvSpPr>
            <a:spLocks noGrp="1"/>
          </p:cNvSpPr>
          <p:nvPr>
            <p:ph sz="half" idx="2"/>
          </p:nvPr>
        </p:nvSpPr>
        <p:spPr>
          <a:xfrm>
            <a:off x="8311243" y="2129642"/>
            <a:ext cx="4054928" cy="4351338"/>
          </a:xfrm>
        </p:spPr>
        <p:txBody>
          <a:bodyPr>
            <a:noAutofit/>
          </a:bodyPr>
          <a:lstStyle/>
          <a:p>
            <a:pPr marL="0" indent="0">
              <a:buNone/>
            </a:pPr>
            <a:r>
              <a:rPr lang="sv-SE" sz="2000" dirty="0"/>
              <a:t>Såhär arbetar vi:</a:t>
            </a:r>
          </a:p>
          <a:p>
            <a:r>
              <a:rPr lang="sv-SE" sz="2000" dirty="0"/>
              <a:t>Leker med ord</a:t>
            </a:r>
          </a:p>
          <a:p>
            <a:r>
              <a:rPr lang="sv-SE" sz="2000" dirty="0"/>
              <a:t>Rim och ramsor</a:t>
            </a:r>
          </a:p>
          <a:p>
            <a:r>
              <a:rPr lang="sv-SE" sz="2000" dirty="0"/>
              <a:t>Sagor</a:t>
            </a:r>
          </a:p>
          <a:p>
            <a:r>
              <a:rPr lang="sv-SE" sz="2000" dirty="0"/>
              <a:t>Berättar historier</a:t>
            </a:r>
          </a:p>
          <a:p>
            <a:r>
              <a:rPr lang="sv-SE" sz="2000" dirty="0"/>
              <a:t>Benämner saker och ting</a:t>
            </a:r>
          </a:p>
          <a:p>
            <a:r>
              <a:rPr lang="sv-SE" sz="2000" dirty="0"/>
              <a:t>Alfabetet </a:t>
            </a:r>
          </a:p>
          <a:p>
            <a:r>
              <a:rPr lang="sv-SE" sz="2000" dirty="0"/>
              <a:t>Pennfattning</a:t>
            </a:r>
          </a:p>
          <a:p>
            <a:pPr marL="0" indent="0">
              <a:buNone/>
            </a:pPr>
            <a:endParaRPr lang="sv-SE" dirty="0"/>
          </a:p>
        </p:txBody>
      </p:sp>
    </p:spTree>
    <p:extLst>
      <p:ext uri="{BB962C8B-B14F-4D97-AF65-F5344CB8AC3E}">
        <p14:creationId xmlns:p14="http://schemas.microsoft.com/office/powerpoint/2010/main" val="5230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250"/>
                                        <p:tgtEl>
                                          <p:spTgt spid="7">
                                            <p:txEl>
                                              <p:pRg st="0" end="0"/>
                                            </p:txEl>
                                          </p:spTgt>
                                        </p:tgtEl>
                                      </p:cBhvr>
                                    </p:animEffect>
                                    <p:anim calcmode="lin" valueType="num">
                                      <p:cBhvr>
                                        <p:cTn id="14" dur="12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250"/>
                                        <p:tgtEl>
                                          <p:spTgt spid="7">
                                            <p:txEl>
                                              <p:pRg st="1" end="1"/>
                                            </p:txEl>
                                          </p:spTgt>
                                        </p:tgtEl>
                                      </p:cBhvr>
                                    </p:animEffect>
                                    <p:anim calcmode="lin" valueType="num">
                                      <p:cBhvr>
                                        <p:cTn id="20" dur="12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250"/>
                                        <p:tgtEl>
                                          <p:spTgt spid="7">
                                            <p:txEl>
                                              <p:pRg st="2" end="2"/>
                                            </p:txEl>
                                          </p:spTgt>
                                        </p:tgtEl>
                                      </p:cBhvr>
                                    </p:animEffect>
                                    <p:anim calcmode="lin" valueType="num">
                                      <p:cBhvr>
                                        <p:cTn id="26" dur="12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250"/>
                                        <p:tgtEl>
                                          <p:spTgt spid="7">
                                            <p:txEl>
                                              <p:pRg st="3" end="3"/>
                                            </p:txEl>
                                          </p:spTgt>
                                        </p:tgtEl>
                                      </p:cBhvr>
                                    </p:animEffect>
                                    <p:anim calcmode="lin" valueType="num">
                                      <p:cBhvr>
                                        <p:cTn id="32" dur="12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250"/>
                                        <p:tgtEl>
                                          <p:spTgt spid="7">
                                            <p:txEl>
                                              <p:pRg st="4" end="4"/>
                                            </p:txEl>
                                          </p:spTgt>
                                        </p:tgtEl>
                                      </p:cBhvr>
                                    </p:animEffect>
                                    <p:anim calcmode="lin" valueType="num">
                                      <p:cBhvr>
                                        <p:cTn id="38" dur="12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9" dur="125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grpId="0" nodeType="after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1250"/>
                                        <p:tgtEl>
                                          <p:spTgt spid="7">
                                            <p:txEl>
                                              <p:pRg st="5" end="5"/>
                                            </p:txEl>
                                          </p:spTgt>
                                        </p:tgtEl>
                                      </p:cBhvr>
                                    </p:animEffect>
                                    <p:anim calcmode="lin" valueType="num">
                                      <p:cBhvr>
                                        <p:cTn id="44" dur="12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5" dur="12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250"/>
                                        <p:tgtEl>
                                          <p:spTgt spid="7">
                                            <p:txEl>
                                              <p:pRg st="6" end="6"/>
                                            </p:txEl>
                                          </p:spTgt>
                                        </p:tgtEl>
                                      </p:cBhvr>
                                    </p:animEffect>
                                    <p:anim calcmode="lin" valueType="num">
                                      <p:cBhvr>
                                        <p:cTn id="50" dur="125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25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9750"/>
                            </p:stCondLst>
                            <p:childTnLst>
                              <p:par>
                                <p:cTn id="53" presetID="42" presetClass="entr" presetSubtype="0" fill="hold" grpId="0"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1250"/>
                                        <p:tgtEl>
                                          <p:spTgt spid="6">
                                            <p:txEl>
                                              <p:pRg st="0" end="0"/>
                                            </p:txEl>
                                          </p:spTgt>
                                        </p:tgtEl>
                                      </p:cBhvr>
                                    </p:animEffect>
                                    <p:anim calcmode="lin" valueType="num">
                                      <p:cBhvr>
                                        <p:cTn id="56"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7" dur="12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42" presetClass="entr" presetSubtype="0" fill="hold" grpId="0" nodeType="after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1250"/>
                                        <p:tgtEl>
                                          <p:spTgt spid="6">
                                            <p:txEl>
                                              <p:pRg st="1" end="1"/>
                                            </p:txEl>
                                          </p:spTgt>
                                        </p:tgtEl>
                                      </p:cBhvr>
                                    </p:animEffect>
                                    <p:anim calcmode="lin" valueType="num">
                                      <p:cBhvr>
                                        <p:cTn id="62" dur="12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3" dur="12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64" fill="hold">
                            <p:stCondLst>
                              <p:cond delay="12250"/>
                            </p:stCondLst>
                            <p:childTnLst>
                              <p:par>
                                <p:cTn id="65" presetID="42" presetClass="entr" presetSubtype="0" fill="hold" grpId="0" nodeType="after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1250"/>
                                        <p:tgtEl>
                                          <p:spTgt spid="6">
                                            <p:txEl>
                                              <p:pRg st="2" end="2"/>
                                            </p:txEl>
                                          </p:spTgt>
                                        </p:tgtEl>
                                      </p:cBhvr>
                                    </p:animEffect>
                                    <p:anim calcmode="lin" valueType="num">
                                      <p:cBhvr>
                                        <p:cTn id="68" dur="12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9" dur="12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70" fill="hold">
                            <p:stCondLst>
                              <p:cond delay="13500"/>
                            </p:stCondLst>
                            <p:childTnLst>
                              <p:par>
                                <p:cTn id="71" presetID="42" presetClass="entr" presetSubtype="0" fill="hold" grpId="0" nodeType="after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Effect transition="in" filter="fade">
                                      <p:cBhvr>
                                        <p:cTn id="73" dur="1250"/>
                                        <p:tgtEl>
                                          <p:spTgt spid="6">
                                            <p:txEl>
                                              <p:pRg st="3" end="3"/>
                                            </p:txEl>
                                          </p:spTgt>
                                        </p:tgtEl>
                                      </p:cBhvr>
                                    </p:animEffect>
                                    <p:anim calcmode="lin" valueType="num">
                                      <p:cBhvr>
                                        <p:cTn id="74" dur="12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5" dur="12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76" fill="hold">
                            <p:stCondLst>
                              <p:cond delay="14750"/>
                            </p:stCondLst>
                            <p:childTnLst>
                              <p:par>
                                <p:cTn id="77" presetID="42" presetClass="entr" presetSubtype="0" fill="hold" grpId="0" nodeType="after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fade">
                                      <p:cBhvr>
                                        <p:cTn id="79" dur="1250"/>
                                        <p:tgtEl>
                                          <p:spTgt spid="6">
                                            <p:txEl>
                                              <p:pRg st="4" end="4"/>
                                            </p:txEl>
                                          </p:spTgt>
                                        </p:tgtEl>
                                      </p:cBhvr>
                                    </p:animEffect>
                                    <p:anim calcmode="lin" valueType="num">
                                      <p:cBhvr>
                                        <p:cTn id="80"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1"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82" fill="hold">
                            <p:stCondLst>
                              <p:cond delay="16000"/>
                            </p:stCondLst>
                            <p:childTnLst>
                              <p:par>
                                <p:cTn id="83" presetID="42" presetClass="entr" presetSubtype="0" fill="hold" grpId="0" nodeType="after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Effect transition="in" filter="fade">
                                      <p:cBhvr>
                                        <p:cTn id="85" dur="1250"/>
                                        <p:tgtEl>
                                          <p:spTgt spid="6">
                                            <p:txEl>
                                              <p:pRg st="5" end="5"/>
                                            </p:txEl>
                                          </p:spTgt>
                                        </p:tgtEl>
                                      </p:cBhvr>
                                    </p:animEffect>
                                    <p:anim calcmode="lin" valueType="num">
                                      <p:cBhvr>
                                        <p:cTn id="86" dur="12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7" dur="12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88" fill="hold">
                            <p:stCondLst>
                              <p:cond delay="17250"/>
                            </p:stCondLst>
                            <p:childTnLst>
                              <p:par>
                                <p:cTn id="89" presetID="42" presetClass="entr" presetSubtype="0" fill="hold" grpId="0" nodeType="after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Effect transition="in" filter="fade">
                                      <p:cBhvr>
                                        <p:cTn id="91" dur="1250"/>
                                        <p:tgtEl>
                                          <p:spTgt spid="6">
                                            <p:txEl>
                                              <p:pRg st="6" end="6"/>
                                            </p:txEl>
                                          </p:spTgt>
                                        </p:tgtEl>
                                      </p:cBhvr>
                                    </p:animEffect>
                                    <p:anim calcmode="lin" valueType="num">
                                      <p:cBhvr>
                                        <p:cTn id="92" dur="125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3" dur="125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94" fill="hold">
                            <p:stCondLst>
                              <p:cond delay="18500"/>
                            </p:stCondLst>
                            <p:childTnLst>
                              <p:par>
                                <p:cTn id="95" presetID="42" presetClass="entr" presetSubtype="0" fill="hold" grpId="0" nodeType="after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fade">
                                      <p:cBhvr>
                                        <p:cTn id="97" dur="1250"/>
                                        <p:tgtEl>
                                          <p:spTgt spid="6">
                                            <p:txEl>
                                              <p:pRg st="7" end="7"/>
                                            </p:txEl>
                                          </p:spTgt>
                                        </p:tgtEl>
                                      </p:cBhvr>
                                    </p:animEffect>
                                    <p:anim calcmode="lin" valueType="num">
                                      <p:cBhvr>
                                        <p:cTn id="98" dur="125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9" dur="125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Modersmål</a:t>
            </a:r>
          </a:p>
        </p:txBody>
      </p:sp>
      <p:sp>
        <p:nvSpPr>
          <p:cNvPr id="3" name="textruta 2"/>
          <p:cNvSpPr txBox="1"/>
          <p:nvPr/>
        </p:nvSpPr>
        <p:spPr>
          <a:xfrm>
            <a:off x="636814" y="2334986"/>
            <a:ext cx="6302829" cy="4247317"/>
          </a:xfrm>
          <a:prstGeom prst="rect">
            <a:avLst/>
          </a:prstGeom>
          <a:noFill/>
        </p:spPr>
        <p:txBody>
          <a:bodyPr wrap="square" rtlCol="0">
            <a:spAutoFit/>
          </a:bodyPr>
          <a:lstStyle/>
          <a:p>
            <a:r>
              <a:rPr lang="sv-SE" dirty="0"/>
              <a:t>Förskolan ska medverka till att barn med annat modersmål än svenska för möjlighet att både utveckla det svenska språket och sitt modersmål. Modersmålet talas ofta i hemmet medan svenska är det språk som man arbetar mest med på förskolan. </a:t>
            </a:r>
          </a:p>
          <a:p>
            <a:r>
              <a:rPr lang="sv-SE" dirty="0"/>
              <a:t>Vi på förskolan ska ge flerspråkiga barn möjlighet till att kommunicera såväl på svenska som på sitt modersmål. </a:t>
            </a:r>
          </a:p>
          <a:p>
            <a:endParaRPr lang="sv-SE" dirty="0"/>
          </a:p>
          <a:p>
            <a:r>
              <a:rPr lang="sv-SE" dirty="0"/>
              <a:t>På Kolibri så arbetar vi även med stödtecken som ett komplement till barnens kommunikation. Ibland så är det svårt att hitta de rätta orden, speciellt för de allra yngsta och då är det lättare att visa hur man känner eller vad man vill med hjälp av tecken.  </a:t>
            </a:r>
          </a:p>
          <a:p>
            <a:endParaRPr lang="sv-SE" dirty="0"/>
          </a:p>
          <a:p>
            <a:endParaRPr lang="sv-SE" dirty="0"/>
          </a:p>
        </p:txBody>
      </p:sp>
      <p:sp>
        <p:nvSpPr>
          <p:cNvPr id="4" name="Oval 3"/>
          <p:cNvSpPr/>
          <p:nvPr/>
        </p:nvSpPr>
        <p:spPr>
          <a:xfrm>
            <a:off x="7641727" y="2211416"/>
            <a:ext cx="1877785" cy="12112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t>Hej</a:t>
            </a:r>
            <a:r>
              <a:rPr lang="sv-SE" sz="2400" dirty="0"/>
              <a:t>!</a:t>
            </a:r>
            <a:endParaRPr lang="sv-SE" dirty="0"/>
          </a:p>
        </p:txBody>
      </p:sp>
      <p:sp>
        <p:nvSpPr>
          <p:cNvPr id="5" name="Oval 4"/>
          <p:cNvSpPr/>
          <p:nvPr/>
        </p:nvSpPr>
        <p:spPr>
          <a:xfrm rot="926897">
            <a:off x="9707055" y="5371408"/>
            <a:ext cx="1793422" cy="103804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t>Hello!</a:t>
            </a:r>
            <a:endParaRPr lang="sv-SE" b="1" dirty="0"/>
          </a:p>
        </p:txBody>
      </p:sp>
      <p:sp>
        <p:nvSpPr>
          <p:cNvPr id="6" name="Oval 5"/>
          <p:cNvSpPr/>
          <p:nvPr/>
        </p:nvSpPr>
        <p:spPr>
          <a:xfrm rot="528227">
            <a:off x="9524999" y="3893013"/>
            <a:ext cx="2253343" cy="13126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err="1"/>
              <a:t>Dobar</a:t>
            </a:r>
            <a:r>
              <a:rPr lang="sv-SE" sz="2000" b="1" dirty="0"/>
              <a:t> dan</a:t>
            </a:r>
            <a:endParaRPr lang="sv-SE" b="1" dirty="0"/>
          </a:p>
        </p:txBody>
      </p:sp>
      <p:sp>
        <p:nvSpPr>
          <p:cNvPr id="7" name="Oval 6"/>
          <p:cNvSpPr/>
          <p:nvPr/>
        </p:nvSpPr>
        <p:spPr>
          <a:xfrm rot="20947050">
            <a:off x="7398151" y="5011137"/>
            <a:ext cx="2106386" cy="12246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err="1"/>
              <a:t>Hola</a:t>
            </a:r>
            <a:r>
              <a:rPr lang="sv-SE" sz="2800" b="1" dirty="0"/>
              <a:t>!</a:t>
            </a:r>
            <a:endParaRPr lang="sv-SE" b="1" dirty="0"/>
          </a:p>
        </p:txBody>
      </p:sp>
      <p:sp>
        <p:nvSpPr>
          <p:cNvPr id="8" name="Oval 7"/>
          <p:cNvSpPr/>
          <p:nvPr/>
        </p:nvSpPr>
        <p:spPr>
          <a:xfrm>
            <a:off x="7138262" y="3797234"/>
            <a:ext cx="2100943" cy="10405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err="1"/>
              <a:t>Privet</a:t>
            </a:r>
            <a:endParaRPr lang="sv-SE" b="1" dirty="0"/>
          </a:p>
        </p:txBody>
      </p:sp>
      <p:sp>
        <p:nvSpPr>
          <p:cNvPr id="9" name="Oval 8"/>
          <p:cNvSpPr/>
          <p:nvPr/>
        </p:nvSpPr>
        <p:spPr>
          <a:xfrm rot="21066747">
            <a:off x="9685032" y="2337240"/>
            <a:ext cx="2100943" cy="11929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err="1"/>
              <a:t>Vitaj</a:t>
            </a:r>
            <a:endParaRPr lang="sv-SE" b="1" dirty="0"/>
          </a:p>
        </p:txBody>
      </p:sp>
    </p:spTree>
    <p:extLst>
      <p:ext uri="{BB962C8B-B14F-4D97-AF65-F5344CB8AC3E}">
        <p14:creationId xmlns:p14="http://schemas.microsoft.com/office/powerpoint/2010/main" val="244042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anim calcmode="lin" valueType="num">
                                      <p:cBhvr>
                                        <p:cTn id="14" dur="1250" fill="hold"/>
                                        <p:tgtEl>
                                          <p:spTgt spid="3"/>
                                        </p:tgtEl>
                                        <p:attrNameLst>
                                          <p:attrName>ppt_x</p:attrName>
                                        </p:attrNameLst>
                                      </p:cBhvr>
                                      <p:tavLst>
                                        <p:tav tm="0">
                                          <p:val>
                                            <p:strVal val="#ppt_x"/>
                                          </p:val>
                                        </p:tav>
                                        <p:tav tm="100000">
                                          <p:val>
                                            <p:strVal val="#ppt_x"/>
                                          </p:val>
                                        </p:tav>
                                      </p:tavLst>
                                    </p:anim>
                                    <p:anim calcmode="lin" valueType="num">
                                      <p:cBhvr>
                                        <p:cTn id="15" dur="12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250"/>
                            </p:stCondLst>
                            <p:childTnLst>
                              <p:par>
                                <p:cTn id="35" presetID="42"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25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250"/>
                            </p:stCondLst>
                            <p:childTnLst>
                              <p:par>
                                <p:cTn id="47" presetID="42"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t">
  <a:themeElements>
    <a:clrScheme name="Citat">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t">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Citat</Template>
  <TotalTime>1752</TotalTime>
  <Words>1646</Words>
  <Application>Microsoft Office PowerPoint</Application>
  <PresentationFormat>Bredbild</PresentationFormat>
  <Paragraphs>150</Paragraphs>
  <Slides>14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Century Gothic</vt:lpstr>
      <vt:lpstr>Wingdings 2</vt:lpstr>
      <vt:lpstr>Citat</vt:lpstr>
      <vt:lpstr>Föräldramöte</vt:lpstr>
      <vt:lpstr>Varför finns vi?</vt:lpstr>
      <vt:lpstr>Ansvarsfördelning</vt:lpstr>
      <vt:lpstr>Öppettider och Mat</vt:lpstr>
      <vt:lpstr>Miljö och förhållningssätt</vt:lpstr>
      <vt:lpstr>Matematik </vt:lpstr>
      <vt:lpstr>Genus</vt:lpstr>
      <vt:lpstr>SPRÅK</vt:lpstr>
      <vt:lpstr>Modersmål</vt:lpstr>
      <vt:lpstr>NATURVETENSKAP</vt:lpstr>
      <vt:lpstr>BYGG och TEKNIK</vt:lpstr>
      <vt:lpstr>Identitet/Självkänsla och MOTORIK</vt:lpstr>
      <vt:lpstr>UTEMILJÖ</vt:lpstr>
      <vt:lpstr>Dokumentation och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Milijana Stojanovic</dc:creator>
  <cp:lastModifiedBy>Villa Kolibri</cp:lastModifiedBy>
  <cp:revision>30</cp:revision>
  <dcterms:created xsi:type="dcterms:W3CDTF">2016-12-12T13:04:03Z</dcterms:created>
  <dcterms:modified xsi:type="dcterms:W3CDTF">2017-09-26T09:06:08Z</dcterms:modified>
</cp:coreProperties>
</file>